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handoutMasterIdLst>
    <p:handoutMasterId r:id="rId19"/>
  </p:handoutMasterIdLst>
  <p:sldIdLst>
    <p:sldId id="256" r:id="rId4"/>
    <p:sldId id="372" r:id="rId5"/>
    <p:sldId id="407" r:id="rId6"/>
    <p:sldId id="1315" r:id="rId7"/>
    <p:sldId id="399" r:id="rId8"/>
    <p:sldId id="390" r:id="rId9"/>
    <p:sldId id="397" r:id="rId10"/>
    <p:sldId id="368" r:id="rId11"/>
    <p:sldId id="1317" r:id="rId12"/>
    <p:sldId id="361" r:id="rId13"/>
    <p:sldId id="1304" r:id="rId14"/>
    <p:sldId id="1309" r:id="rId15"/>
    <p:sldId id="322" r:id="rId16"/>
    <p:sldId id="367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 varScale="1">
        <p:scale>
          <a:sx n="121" d="100"/>
          <a:sy n="121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RT\Desktop\Cornell\Fetschrift\Micronutrient%20Org%20Deficiency%20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8388855239248"/>
          <c:y val="3.2320571730374892E-2"/>
          <c:w val="0.81316373914799112"/>
          <c:h val="0.80977849566194426"/>
        </c:manualLayout>
      </c:layout>
      <c:scatterChart>
        <c:scatterStyle val="lineMarker"/>
        <c:varyColors val="0"/>
        <c:ser>
          <c:idx val="2"/>
          <c:order val="0"/>
          <c:tx>
            <c:v>Anaemia (Iron/Zinc)</c:v>
          </c:tx>
          <c:spPr>
            <a:ln w="47625">
              <a:noFill/>
            </a:ln>
          </c:spPr>
          <c:marker>
            <c:symbol val="triangle"/>
            <c:size val="2"/>
          </c:marker>
          <c:trendline>
            <c:spPr>
              <a:ln w="19050" cmpd="sng">
                <a:solidFill>
                  <a:srgbClr val="FF00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Sheet1!$C$7:$C$199</c:f>
              <c:numCache>
                <c:formatCode>0.0</c:formatCode>
                <c:ptCount val="185"/>
                <c:pt idx="0">
                  <c:v>37.9</c:v>
                </c:pt>
                <c:pt idx="1">
                  <c:v>31</c:v>
                </c:pt>
                <c:pt idx="2">
                  <c:v>42.5</c:v>
                </c:pt>
                <c:pt idx="3">
                  <c:v>12</c:v>
                </c:pt>
                <c:pt idx="4">
                  <c:v>29.7</c:v>
                </c:pt>
                <c:pt idx="5">
                  <c:v>49.4</c:v>
                </c:pt>
                <c:pt idx="6">
                  <c:v>18.100000000000001</c:v>
                </c:pt>
                <c:pt idx="7">
                  <c:v>23.9</c:v>
                </c:pt>
                <c:pt idx="8">
                  <c:v>8</c:v>
                </c:pt>
                <c:pt idx="9">
                  <c:v>10.5</c:v>
                </c:pt>
                <c:pt idx="10">
                  <c:v>31.8</c:v>
                </c:pt>
                <c:pt idx="11">
                  <c:v>21.9</c:v>
                </c:pt>
                <c:pt idx="12">
                  <c:v>24.7</c:v>
                </c:pt>
                <c:pt idx="13">
                  <c:v>47</c:v>
                </c:pt>
                <c:pt idx="14">
                  <c:v>17.100000000000001</c:v>
                </c:pt>
                <c:pt idx="15">
                  <c:v>27.4</c:v>
                </c:pt>
                <c:pt idx="16">
                  <c:v>8.6999999999999993</c:v>
                </c:pt>
                <c:pt idx="17">
                  <c:v>35.9</c:v>
                </c:pt>
                <c:pt idx="18">
                  <c:v>81.900000000000006</c:v>
                </c:pt>
                <c:pt idx="19">
                  <c:v>80.599999999999994</c:v>
                </c:pt>
                <c:pt idx="20">
                  <c:v>51.6</c:v>
                </c:pt>
                <c:pt idx="21">
                  <c:v>26.8</c:v>
                </c:pt>
                <c:pt idx="22">
                  <c:v>38</c:v>
                </c:pt>
                <c:pt idx="23">
                  <c:v>54.9</c:v>
                </c:pt>
                <c:pt idx="24">
                  <c:v>24.2</c:v>
                </c:pt>
                <c:pt idx="25">
                  <c:v>26.7</c:v>
                </c:pt>
                <c:pt idx="26">
                  <c:v>91.5</c:v>
                </c:pt>
                <c:pt idx="27">
                  <c:v>56</c:v>
                </c:pt>
                <c:pt idx="28">
                  <c:v>63.4</c:v>
                </c:pt>
                <c:pt idx="29">
                  <c:v>68.3</c:v>
                </c:pt>
                <c:pt idx="30">
                  <c:v>7.6</c:v>
                </c:pt>
                <c:pt idx="31">
                  <c:v>39.700000000000003</c:v>
                </c:pt>
                <c:pt idx="32">
                  <c:v>84.2</c:v>
                </c:pt>
                <c:pt idx="33">
                  <c:v>71.099999999999994</c:v>
                </c:pt>
                <c:pt idx="34">
                  <c:v>24.4</c:v>
                </c:pt>
                <c:pt idx="35">
                  <c:v>20</c:v>
                </c:pt>
                <c:pt idx="36">
                  <c:v>27.7</c:v>
                </c:pt>
                <c:pt idx="37">
                  <c:v>65.400000000000006</c:v>
                </c:pt>
                <c:pt idx="38">
                  <c:v>66.400000000000006</c:v>
                </c:pt>
                <c:pt idx="39">
                  <c:v>20.9</c:v>
                </c:pt>
                <c:pt idx="40">
                  <c:v>69</c:v>
                </c:pt>
                <c:pt idx="41">
                  <c:v>23.4</c:v>
                </c:pt>
                <c:pt idx="42">
                  <c:v>26.7</c:v>
                </c:pt>
                <c:pt idx="43">
                  <c:v>18.600000000000001</c:v>
                </c:pt>
                <c:pt idx="44">
                  <c:v>18.399999999999999</c:v>
                </c:pt>
                <c:pt idx="45">
                  <c:v>70.599999999999994</c:v>
                </c:pt>
                <c:pt idx="46">
                  <c:v>9</c:v>
                </c:pt>
                <c:pt idx="47">
                  <c:v>65.8</c:v>
                </c:pt>
                <c:pt idx="48">
                  <c:v>34.4</c:v>
                </c:pt>
                <c:pt idx="49">
                  <c:v>34.6</c:v>
                </c:pt>
                <c:pt idx="50">
                  <c:v>37.9</c:v>
                </c:pt>
                <c:pt idx="51">
                  <c:v>29.9</c:v>
                </c:pt>
                <c:pt idx="52">
                  <c:v>18.399999999999999</c:v>
                </c:pt>
                <c:pt idx="53">
                  <c:v>40.799999999999997</c:v>
                </c:pt>
                <c:pt idx="54">
                  <c:v>69.599999999999994</c:v>
                </c:pt>
                <c:pt idx="55">
                  <c:v>23.4</c:v>
                </c:pt>
                <c:pt idx="56">
                  <c:v>75.2</c:v>
                </c:pt>
                <c:pt idx="57">
                  <c:v>39.1</c:v>
                </c:pt>
                <c:pt idx="58">
                  <c:v>11.5</c:v>
                </c:pt>
                <c:pt idx="59">
                  <c:v>8.3000000000000007</c:v>
                </c:pt>
                <c:pt idx="60">
                  <c:v>44.5</c:v>
                </c:pt>
                <c:pt idx="61">
                  <c:v>79.400000000000006</c:v>
                </c:pt>
                <c:pt idx="62">
                  <c:v>40.6</c:v>
                </c:pt>
                <c:pt idx="63">
                  <c:v>7.8</c:v>
                </c:pt>
                <c:pt idx="64">
                  <c:v>76.099999999999994</c:v>
                </c:pt>
                <c:pt idx="65">
                  <c:v>12.1</c:v>
                </c:pt>
                <c:pt idx="66">
                  <c:v>32</c:v>
                </c:pt>
                <c:pt idx="67">
                  <c:v>38.1</c:v>
                </c:pt>
                <c:pt idx="68">
                  <c:v>79</c:v>
                </c:pt>
                <c:pt idx="69">
                  <c:v>74.900000000000006</c:v>
                </c:pt>
                <c:pt idx="70">
                  <c:v>47.9</c:v>
                </c:pt>
                <c:pt idx="71">
                  <c:v>65.3</c:v>
                </c:pt>
                <c:pt idx="72">
                  <c:v>29.9</c:v>
                </c:pt>
                <c:pt idx="73">
                  <c:v>18.8</c:v>
                </c:pt>
                <c:pt idx="74">
                  <c:v>7.8</c:v>
                </c:pt>
                <c:pt idx="75">
                  <c:v>74.3</c:v>
                </c:pt>
                <c:pt idx="76">
                  <c:v>44.5</c:v>
                </c:pt>
                <c:pt idx="77">
                  <c:v>35</c:v>
                </c:pt>
                <c:pt idx="78">
                  <c:v>55.9</c:v>
                </c:pt>
                <c:pt idx="79">
                  <c:v>10.3</c:v>
                </c:pt>
                <c:pt idx="80">
                  <c:v>11.8</c:v>
                </c:pt>
                <c:pt idx="81">
                  <c:v>10.9</c:v>
                </c:pt>
                <c:pt idx="82">
                  <c:v>48.2</c:v>
                </c:pt>
                <c:pt idx="83">
                  <c:v>10.6</c:v>
                </c:pt>
                <c:pt idx="84">
                  <c:v>28.3</c:v>
                </c:pt>
                <c:pt idx="85">
                  <c:v>36.299999999999997</c:v>
                </c:pt>
                <c:pt idx="86">
                  <c:v>69</c:v>
                </c:pt>
                <c:pt idx="87">
                  <c:v>41.9</c:v>
                </c:pt>
                <c:pt idx="88">
                  <c:v>32.4</c:v>
                </c:pt>
                <c:pt idx="89">
                  <c:v>49.8</c:v>
                </c:pt>
                <c:pt idx="90">
                  <c:v>48.2</c:v>
                </c:pt>
                <c:pt idx="91">
                  <c:v>26.7</c:v>
                </c:pt>
                <c:pt idx="92">
                  <c:v>28.3</c:v>
                </c:pt>
                <c:pt idx="93">
                  <c:v>48.6</c:v>
                </c:pt>
                <c:pt idx="94">
                  <c:v>86.7</c:v>
                </c:pt>
                <c:pt idx="95">
                  <c:v>33.9</c:v>
                </c:pt>
                <c:pt idx="96">
                  <c:v>23.8</c:v>
                </c:pt>
                <c:pt idx="97">
                  <c:v>9.4</c:v>
                </c:pt>
                <c:pt idx="98">
                  <c:v>68.3</c:v>
                </c:pt>
                <c:pt idx="99">
                  <c:v>73.2</c:v>
                </c:pt>
                <c:pt idx="100">
                  <c:v>32.4</c:v>
                </c:pt>
                <c:pt idx="101">
                  <c:v>81.5</c:v>
                </c:pt>
                <c:pt idx="102">
                  <c:v>82.8</c:v>
                </c:pt>
                <c:pt idx="103">
                  <c:v>16.3</c:v>
                </c:pt>
                <c:pt idx="104">
                  <c:v>30</c:v>
                </c:pt>
                <c:pt idx="105">
                  <c:v>68.2</c:v>
                </c:pt>
                <c:pt idx="106">
                  <c:v>16.8</c:v>
                </c:pt>
                <c:pt idx="107">
                  <c:v>29.4</c:v>
                </c:pt>
                <c:pt idx="108">
                  <c:v>18.7</c:v>
                </c:pt>
                <c:pt idx="109">
                  <c:v>5</c:v>
                </c:pt>
                <c:pt idx="110">
                  <c:v>21.4</c:v>
                </c:pt>
                <c:pt idx="111">
                  <c:v>29.5</c:v>
                </c:pt>
                <c:pt idx="112">
                  <c:v>31.5</c:v>
                </c:pt>
                <c:pt idx="113">
                  <c:v>74.7</c:v>
                </c:pt>
                <c:pt idx="114">
                  <c:v>40.5</c:v>
                </c:pt>
                <c:pt idx="115">
                  <c:v>78</c:v>
                </c:pt>
                <c:pt idx="116">
                  <c:v>8.6999999999999993</c:v>
                </c:pt>
                <c:pt idx="117">
                  <c:v>11.3</c:v>
                </c:pt>
                <c:pt idx="118">
                  <c:v>17</c:v>
                </c:pt>
                <c:pt idx="119">
                  <c:v>81.3</c:v>
                </c:pt>
                <c:pt idx="120">
                  <c:v>76.099999999999994</c:v>
                </c:pt>
                <c:pt idx="121">
                  <c:v>6.4</c:v>
                </c:pt>
                <c:pt idx="122">
                  <c:v>50.5</c:v>
                </c:pt>
                <c:pt idx="123">
                  <c:v>50.9</c:v>
                </c:pt>
                <c:pt idx="124">
                  <c:v>36</c:v>
                </c:pt>
                <c:pt idx="125">
                  <c:v>59.8</c:v>
                </c:pt>
                <c:pt idx="126">
                  <c:v>30.2</c:v>
                </c:pt>
                <c:pt idx="127">
                  <c:v>50.4</c:v>
                </c:pt>
                <c:pt idx="128">
                  <c:v>36.299999999999997</c:v>
                </c:pt>
                <c:pt idx="129">
                  <c:v>22.7</c:v>
                </c:pt>
                <c:pt idx="130">
                  <c:v>12.7</c:v>
                </c:pt>
                <c:pt idx="131">
                  <c:v>26.2</c:v>
                </c:pt>
                <c:pt idx="132">
                  <c:v>40.6</c:v>
                </c:pt>
                <c:pt idx="133">
                  <c:v>39.799999999999997</c:v>
                </c:pt>
                <c:pt idx="134">
                  <c:v>26.5</c:v>
                </c:pt>
                <c:pt idx="135">
                  <c:v>41.9</c:v>
                </c:pt>
                <c:pt idx="136">
                  <c:v>22.9</c:v>
                </c:pt>
                <c:pt idx="137">
                  <c:v>32.200000000000003</c:v>
                </c:pt>
                <c:pt idx="138">
                  <c:v>32.299999999999997</c:v>
                </c:pt>
                <c:pt idx="139">
                  <c:v>35.5</c:v>
                </c:pt>
                <c:pt idx="140">
                  <c:v>9.1</c:v>
                </c:pt>
                <c:pt idx="141">
                  <c:v>36.700000000000003</c:v>
                </c:pt>
                <c:pt idx="142">
                  <c:v>33.1</c:v>
                </c:pt>
                <c:pt idx="143">
                  <c:v>70.099999999999994</c:v>
                </c:pt>
                <c:pt idx="144">
                  <c:v>29.5</c:v>
                </c:pt>
                <c:pt idx="145">
                  <c:v>23.8</c:v>
                </c:pt>
                <c:pt idx="146">
                  <c:v>83.2</c:v>
                </c:pt>
                <c:pt idx="147">
                  <c:v>18.899999999999999</c:v>
                </c:pt>
                <c:pt idx="148">
                  <c:v>23.4</c:v>
                </c:pt>
                <c:pt idx="149">
                  <c:v>14</c:v>
                </c:pt>
                <c:pt idx="150">
                  <c:v>51.7</c:v>
                </c:pt>
                <c:pt idx="151">
                  <c:v>24.1</c:v>
                </c:pt>
                <c:pt idx="152">
                  <c:v>12.9</c:v>
                </c:pt>
                <c:pt idx="153">
                  <c:v>29.9</c:v>
                </c:pt>
                <c:pt idx="154">
                  <c:v>84.6</c:v>
                </c:pt>
                <c:pt idx="155">
                  <c:v>25.7</c:v>
                </c:pt>
                <c:pt idx="156">
                  <c:v>46.7</c:v>
                </c:pt>
                <c:pt idx="157">
                  <c:v>8.6</c:v>
                </c:pt>
                <c:pt idx="158">
                  <c:v>6.3</c:v>
                </c:pt>
                <c:pt idx="159">
                  <c:v>41</c:v>
                </c:pt>
                <c:pt idx="160">
                  <c:v>37.700000000000003</c:v>
                </c:pt>
                <c:pt idx="161">
                  <c:v>25.2</c:v>
                </c:pt>
                <c:pt idx="162">
                  <c:v>25.8</c:v>
                </c:pt>
                <c:pt idx="163">
                  <c:v>31.5</c:v>
                </c:pt>
                <c:pt idx="164">
                  <c:v>52.4</c:v>
                </c:pt>
                <c:pt idx="165">
                  <c:v>27.6</c:v>
                </c:pt>
                <c:pt idx="166">
                  <c:v>30.4</c:v>
                </c:pt>
                <c:pt idx="167">
                  <c:v>21.7</c:v>
                </c:pt>
                <c:pt idx="168">
                  <c:v>32.6</c:v>
                </c:pt>
                <c:pt idx="169">
                  <c:v>35.799999999999997</c:v>
                </c:pt>
                <c:pt idx="170">
                  <c:v>34.200000000000003</c:v>
                </c:pt>
                <c:pt idx="171">
                  <c:v>64.099999999999994</c:v>
                </c:pt>
                <c:pt idx="172">
                  <c:v>22.2</c:v>
                </c:pt>
                <c:pt idx="173">
                  <c:v>27.7</c:v>
                </c:pt>
                <c:pt idx="174">
                  <c:v>8</c:v>
                </c:pt>
                <c:pt idx="175">
                  <c:v>71.8</c:v>
                </c:pt>
                <c:pt idx="176">
                  <c:v>3.1</c:v>
                </c:pt>
                <c:pt idx="177">
                  <c:v>19.100000000000001</c:v>
                </c:pt>
                <c:pt idx="178">
                  <c:v>38.1</c:v>
                </c:pt>
                <c:pt idx="179">
                  <c:v>59</c:v>
                </c:pt>
                <c:pt idx="180">
                  <c:v>33.1</c:v>
                </c:pt>
                <c:pt idx="181">
                  <c:v>34.1</c:v>
                </c:pt>
                <c:pt idx="182">
                  <c:v>68.3</c:v>
                </c:pt>
                <c:pt idx="183">
                  <c:v>52.9</c:v>
                </c:pt>
                <c:pt idx="184">
                  <c:v>19.3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50-450D-A2E6-490DB586F6B4}"/>
            </c:ext>
          </c:extLst>
        </c:ser>
        <c:ser>
          <c:idx val="0"/>
          <c:order val="1"/>
          <c:tx>
            <c:v>Vitamin A Deficiency</c:v>
          </c:tx>
          <c:spPr>
            <a:ln w="47625">
              <a:noFill/>
            </a:ln>
          </c:spPr>
          <c:marker>
            <c:symbol val="diamond"/>
            <c:size val="2"/>
          </c:marker>
          <c:trendline>
            <c:spPr>
              <a:ln w="19050" cmpd="sng">
                <a:solidFill>
                  <a:srgbClr val="E3BF08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Sheet1!$D$7:$D$199</c:f>
              <c:numCache>
                <c:formatCode>0.0</c:formatCode>
                <c:ptCount val="185"/>
                <c:pt idx="0">
                  <c:v>64.5</c:v>
                </c:pt>
                <c:pt idx="1">
                  <c:v>18.600000000000001</c:v>
                </c:pt>
                <c:pt idx="2">
                  <c:v>15.7</c:v>
                </c:pt>
                <c:pt idx="3">
                  <c:v>0</c:v>
                </c:pt>
                <c:pt idx="4">
                  <c:v>64.3</c:v>
                </c:pt>
                <c:pt idx="5">
                  <c:v>7.4</c:v>
                </c:pt>
                <c:pt idx="6">
                  <c:v>14.3</c:v>
                </c:pt>
                <c:pt idx="7">
                  <c:v>0.6</c:v>
                </c:pt>
                <c:pt idx="9">
                  <c:v>0</c:v>
                </c:pt>
                <c:pt idx="10">
                  <c:v>32.1</c:v>
                </c:pt>
                <c:pt idx="11">
                  <c:v>0</c:v>
                </c:pt>
                <c:pt idx="12">
                  <c:v>0</c:v>
                </c:pt>
                <c:pt idx="13">
                  <c:v>21.7</c:v>
                </c:pt>
                <c:pt idx="14">
                  <c:v>6.5</c:v>
                </c:pt>
                <c:pt idx="15">
                  <c:v>17.399999999999999</c:v>
                </c:pt>
                <c:pt idx="16">
                  <c:v>0</c:v>
                </c:pt>
                <c:pt idx="17">
                  <c:v>11.7</c:v>
                </c:pt>
                <c:pt idx="18">
                  <c:v>70.7</c:v>
                </c:pt>
                <c:pt idx="19">
                  <c:v>22</c:v>
                </c:pt>
                <c:pt idx="20">
                  <c:v>21.8</c:v>
                </c:pt>
                <c:pt idx="21">
                  <c:v>13.2</c:v>
                </c:pt>
                <c:pt idx="22">
                  <c:v>26.1</c:v>
                </c:pt>
                <c:pt idx="23">
                  <c:v>13.3</c:v>
                </c:pt>
                <c:pt idx="25">
                  <c:v>18.3</c:v>
                </c:pt>
                <c:pt idx="26">
                  <c:v>54.3</c:v>
                </c:pt>
                <c:pt idx="27">
                  <c:v>27.9</c:v>
                </c:pt>
                <c:pt idx="28">
                  <c:v>22.3</c:v>
                </c:pt>
                <c:pt idx="29">
                  <c:v>38.799999999999997</c:v>
                </c:pt>
                <c:pt idx="31">
                  <c:v>2</c:v>
                </c:pt>
                <c:pt idx="32">
                  <c:v>68.2</c:v>
                </c:pt>
                <c:pt idx="33">
                  <c:v>50.1</c:v>
                </c:pt>
                <c:pt idx="34">
                  <c:v>7.9</c:v>
                </c:pt>
                <c:pt idx="35">
                  <c:v>9.3000000000000007</c:v>
                </c:pt>
                <c:pt idx="36">
                  <c:v>5.9</c:v>
                </c:pt>
                <c:pt idx="37">
                  <c:v>21.5</c:v>
                </c:pt>
                <c:pt idx="38">
                  <c:v>24.6</c:v>
                </c:pt>
                <c:pt idx="39">
                  <c:v>8.8000000000000007</c:v>
                </c:pt>
                <c:pt idx="40">
                  <c:v>57.3</c:v>
                </c:pt>
                <c:pt idx="41">
                  <c:v>9.1999999999999993</c:v>
                </c:pt>
                <c:pt idx="42">
                  <c:v>3.6</c:v>
                </c:pt>
                <c:pt idx="43">
                  <c:v>0</c:v>
                </c:pt>
                <c:pt idx="44">
                  <c:v>5.8</c:v>
                </c:pt>
                <c:pt idx="45">
                  <c:v>61.1</c:v>
                </c:pt>
                <c:pt idx="46">
                  <c:v>0</c:v>
                </c:pt>
                <c:pt idx="47">
                  <c:v>35.200000000000003</c:v>
                </c:pt>
                <c:pt idx="48">
                  <c:v>4.2</c:v>
                </c:pt>
                <c:pt idx="49">
                  <c:v>13.7</c:v>
                </c:pt>
                <c:pt idx="50">
                  <c:v>14.7</c:v>
                </c:pt>
                <c:pt idx="51">
                  <c:v>11.9</c:v>
                </c:pt>
                <c:pt idx="52">
                  <c:v>14.6</c:v>
                </c:pt>
                <c:pt idx="53">
                  <c:v>13.9</c:v>
                </c:pt>
                <c:pt idx="54">
                  <c:v>21.4</c:v>
                </c:pt>
                <c:pt idx="55">
                  <c:v>8.6999999999999993</c:v>
                </c:pt>
                <c:pt idx="56">
                  <c:v>46.1</c:v>
                </c:pt>
                <c:pt idx="57">
                  <c:v>13.6</c:v>
                </c:pt>
                <c:pt idx="58">
                  <c:v>0</c:v>
                </c:pt>
                <c:pt idx="59">
                  <c:v>0</c:v>
                </c:pt>
                <c:pt idx="60">
                  <c:v>16.899999999999999</c:v>
                </c:pt>
                <c:pt idx="61">
                  <c:v>64</c:v>
                </c:pt>
                <c:pt idx="62">
                  <c:v>30.9</c:v>
                </c:pt>
                <c:pt idx="63">
                  <c:v>0</c:v>
                </c:pt>
                <c:pt idx="64">
                  <c:v>75.8</c:v>
                </c:pt>
                <c:pt idx="65">
                  <c:v>0</c:v>
                </c:pt>
                <c:pt idx="66">
                  <c:v>14.1</c:v>
                </c:pt>
                <c:pt idx="67">
                  <c:v>15.8</c:v>
                </c:pt>
                <c:pt idx="68">
                  <c:v>45.8</c:v>
                </c:pt>
                <c:pt idx="69">
                  <c:v>54.7</c:v>
                </c:pt>
                <c:pt idx="70">
                  <c:v>4.0999999999999996</c:v>
                </c:pt>
                <c:pt idx="71">
                  <c:v>32</c:v>
                </c:pt>
                <c:pt idx="72">
                  <c:v>13.8</c:v>
                </c:pt>
                <c:pt idx="73">
                  <c:v>7</c:v>
                </c:pt>
                <c:pt idx="74">
                  <c:v>0</c:v>
                </c:pt>
                <c:pt idx="75">
                  <c:v>62</c:v>
                </c:pt>
                <c:pt idx="76">
                  <c:v>19.600000000000001</c:v>
                </c:pt>
                <c:pt idx="77">
                  <c:v>0.5</c:v>
                </c:pt>
                <c:pt idx="78">
                  <c:v>29.8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29.4</c:v>
                </c:pt>
                <c:pt idx="83">
                  <c:v>0</c:v>
                </c:pt>
                <c:pt idx="84">
                  <c:v>15.1</c:v>
                </c:pt>
                <c:pt idx="85">
                  <c:v>27.1</c:v>
                </c:pt>
                <c:pt idx="86">
                  <c:v>84.4</c:v>
                </c:pt>
                <c:pt idx="87">
                  <c:v>21.8</c:v>
                </c:pt>
                <c:pt idx="88">
                  <c:v>0</c:v>
                </c:pt>
                <c:pt idx="89">
                  <c:v>26.3</c:v>
                </c:pt>
                <c:pt idx="90">
                  <c:v>44.7</c:v>
                </c:pt>
                <c:pt idx="91">
                  <c:v>13</c:v>
                </c:pt>
                <c:pt idx="92">
                  <c:v>11</c:v>
                </c:pt>
                <c:pt idx="93">
                  <c:v>32.700000000000003</c:v>
                </c:pt>
                <c:pt idx="94">
                  <c:v>52.9</c:v>
                </c:pt>
                <c:pt idx="95">
                  <c:v>8</c:v>
                </c:pt>
                <c:pt idx="96">
                  <c:v>11.1</c:v>
                </c:pt>
                <c:pt idx="97">
                  <c:v>0</c:v>
                </c:pt>
                <c:pt idx="98">
                  <c:v>42.1</c:v>
                </c:pt>
                <c:pt idx="99">
                  <c:v>59.2</c:v>
                </c:pt>
                <c:pt idx="100">
                  <c:v>3.5</c:v>
                </c:pt>
                <c:pt idx="101">
                  <c:v>9.4</c:v>
                </c:pt>
                <c:pt idx="102">
                  <c:v>58.6</c:v>
                </c:pt>
                <c:pt idx="103">
                  <c:v>4</c:v>
                </c:pt>
                <c:pt idx="104">
                  <c:v>60.7</c:v>
                </c:pt>
                <c:pt idx="105">
                  <c:v>47.7</c:v>
                </c:pt>
                <c:pt idx="106">
                  <c:v>9.1999999999999993</c:v>
                </c:pt>
                <c:pt idx="107">
                  <c:v>26.8</c:v>
                </c:pt>
                <c:pt idx="108">
                  <c:v>54.2</c:v>
                </c:pt>
                <c:pt idx="109">
                  <c:v>0</c:v>
                </c:pt>
                <c:pt idx="110">
                  <c:v>19.8</c:v>
                </c:pt>
                <c:pt idx="111">
                  <c:v>17.2</c:v>
                </c:pt>
                <c:pt idx="112">
                  <c:v>40.4</c:v>
                </c:pt>
                <c:pt idx="113">
                  <c:v>68.8</c:v>
                </c:pt>
                <c:pt idx="114">
                  <c:v>17.5</c:v>
                </c:pt>
                <c:pt idx="115">
                  <c:v>32.299999999999997</c:v>
                </c:pt>
                <c:pt idx="116">
                  <c:v>0</c:v>
                </c:pt>
                <c:pt idx="117">
                  <c:v>0</c:v>
                </c:pt>
                <c:pt idx="118">
                  <c:v>3.1</c:v>
                </c:pt>
                <c:pt idx="119">
                  <c:v>67</c:v>
                </c:pt>
                <c:pt idx="120">
                  <c:v>29.5</c:v>
                </c:pt>
                <c:pt idx="121">
                  <c:v>0</c:v>
                </c:pt>
                <c:pt idx="122">
                  <c:v>5.5</c:v>
                </c:pt>
                <c:pt idx="123">
                  <c:v>12.5</c:v>
                </c:pt>
                <c:pt idx="124">
                  <c:v>9.4</c:v>
                </c:pt>
                <c:pt idx="125">
                  <c:v>11.1</c:v>
                </c:pt>
                <c:pt idx="126">
                  <c:v>14.1</c:v>
                </c:pt>
                <c:pt idx="127">
                  <c:v>14.9</c:v>
                </c:pt>
                <c:pt idx="128">
                  <c:v>40.1</c:v>
                </c:pt>
                <c:pt idx="129">
                  <c:v>9.3000000000000007</c:v>
                </c:pt>
                <c:pt idx="130">
                  <c:v>0</c:v>
                </c:pt>
                <c:pt idx="131">
                  <c:v>0</c:v>
                </c:pt>
                <c:pt idx="132">
                  <c:v>25.6</c:v>
                </c:pt>
                <c:pt idx="133">
                  <c:v>16.3</c:v>
                </c:pt>
                <c:pt idx="134">
                  <c:v>14.1</c:v>
                </c:pt>
                <c:pt idx="135">
                  <c:v>6.4</c:v>
                </c:pt>
                <c:pt idx="136">
                  <c:v>7.1</c:v>
                </c:pt>
                <c:pt idx="137">
                  <c:v>11.3</c:v>
                </c:pt>
                <c:pt idx="138">
                  <c:v>2.1</c:v>
                </c:pt>
                <c:pt idx="139">
                  <c:v>16.100000000000001</c:v>
                </c:pt>
                <c:pt idx="140">
                  <c:v>0</c:v>
                </c:pt>
                <c:pt idx="141">
                  <c:v>95.6</c:v>
                </c:pt>
                <c:pt idx="142">
                  <c:v>3.6</c:v>
                </c:pt>
                <c:pt idx="143">
                  <c:v>37</c:v>
                </c:pt>
                <c:pt idx="144">
                  <c:v>17.2</c:v>
                </c:pt>
                <c:pt idx="145">
                  <c:v>8</c:v>
                </c:pt>
                <c:pt idx="146">
                  <c:v>74.8</c:v>
                </c:pt>
                <c:pt idx="147">
                  <c:v>0</c:v>
                </c:pt>
                <c:pt idx="148">
                  <c:v>8.3000000000000007</c:v>
                </c:pt>
                <c:pt idx="149">
                  <c:v>0</c:v>
                </c:pt>
                <c:pt idx="150">
                  <c:v>13.1</c:v>
                </c:pt>
                <c:pt idx="151">
                  <c:v>16.899999999999999</c:v>
                </c:pt>
                <c:pt idx="152">
                  <c:v>0</c:v>
                </c:pt>
                <c:pt idx="153">
                  <c:v>35.299999999999997</c:v>
                </c:pt>
                <c:pt idx="154">
                  <c:v>27.8</c:v>
                </c:pt>
                <c:pt idx="155">
                  <c:v>18</c:v>
                </c:pt>
                <c:pt idx="156">
                  <c:v>44.6</c:v>
                </c:pt>
                <c:pt idx="157">
                  <c:v>0</c:v>
                </c:pt>
                <c:pt idx="158">
                  <c:v>0</c:v>
                </c:pt>
                <c:pt idx="159">
                  <c:v>12.1</c:v>
                </c:pt>
                <c:pt idx="160">
                  <c:v>26.8</c:v>
                </c:pt>
                <c:pt idx="161">
                  <c:v>15.7</c:v>
                </c:pt>
                <c:pt idx="162">
                  <c:v>29.7</c:v>
                </c:pt>
                <c:pt idx="163">
                  <c:v>45.8</c:v>
                </c:pt>
                <c:pt idx="164">
                  <c:v>35</c:v>
                </c:pt>
                <c:pt idx="165">
                  <c:v>17</c:v>
                </c:pt>
                <c:pt idx="166">
                  <c:v>7.2</c:v>
                </c:pt>
                <c:pt idx="167">
                  <c:v>14.6</c:v>
                </c:pt>
                <c:pt idx="168">
                  <c:v>12.4</c:v>
                </c:pt>
                <c:pt idx="169">
                  <c:v>28</c:v>
                </c:pt>
                <c:pt idx="170">
                  <c:v>21.8</c:v>
                </c:pt>
                <c:pt idx="171">
                  <c:v>27.9</c:v>
                </c:pt>
                <c:pt idx="172">
                  <c:v>23.8</c:v>
                </c:pt>
                <c:pt idx="173">
                  <c:v>0</c:v>
                </c:pt>
                <c:pt idx="174">
                  <c:v>0</c:v>
                </c:pt>
                <c:pt idx="175">
                  <c:v>24.2</c:v>
                </c:pt>
                <c:pt idx="176">
                  <c:v>0</c:v>
                </c:pt>
                <c:pt idx="177">
                  <c:v>11.9</c:v>
                </c:pt>
                <c:pt idx="178">
                  <c:v>53.1</c:v>
                </c:pt>
                <c:pt idx="179">
                  <c:v>16.100000000000001</c:v>
                </c:pt>
                <c:pt idx="180">
                  <c:v>9.4</c:v>
                </c:pt>
                <c:pt idx="181">
                  <c:v>12</c:v>
                </c:pt>
                <c:pt idx="182">
                  <c:v>27</c:v>
                </c:pt>
                <c:pt idx="183">
                  <c:v>54.1</c:v>
                </c:pt>
                <c:pt idx="184">
                  <c:v>35.799999999999997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50-450D-A2E6-490DB586F6B4}"/>
            </c:ext>
          </c:extLst>
        </c:ser>
        <c:ser>
          <c:idx val="3"/>
          <c:order val="2"/>
          <c:tx>
            <c:v>Inadequate Zinc</c:v>
          </c:tx>
          <c:spPr>
            <a:ln w="47625">
              <a:noFill/>
            </a:ln>
          </c:spPr>
          <c:marker>
            <c:symbol val="x"/>
            <c:size val="2"/>
          </c:marker>
          <c:trendline>
            <c:spPr>
              <a:ln w="19050" cmpd="sng">
                <a:solidFill>
                  <a:srgbClr val="AC2C23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Sheet1!$E$7:$E$199</c:f>
              <c:numCache>
                <c:formatCode>0.0</c:formatCode>
                <c:ptCount val="185"/>
                <c:pt idx="0">
                  <c:v>16.399999999999999</c:v>
                </c:pt>
                <c:pt idx="1">
                  <c:v>13.4</c:v>
                </c:pt>
                <c:pt idx="2">
                  <c:v>6.6</c:v>
                </c:pt>
                <c:pt idx="4">
                  <c:v>46</c:v>
                </c:pt>
                <c:pt idx="5">
                  <c:v>10</c:v>
                </c:pt>
                <c:pt idx="6">
                  <c:v>3.2</c:v>
                </c:pt>
                <c:pt idx="7">
                  <c:v>49.4</c:v>
                </c:pt>
                <c:pt idx="8">
                  <c:v>5.0999999999999996</c:v>
                </c:pt>
                <c:pt idx="9">
                  <c:v>8.4</c:v>
                </c:pt>
                <c:pt idx="10">
                  <c:v>47.5</c:v>
                </c:pt>
                <c:pt idx="11">
                  <c:v>10.4</c:v>
                </c:pt>
                <c:pt idx="13">
                  <c:v>50.4</c:v>
                </c:pt>
                <c:pt idx="14">
                  <c:v>13.3</c:v>
                </c:pt>
                <c:pt idx="15">
                  <c:v>5.8</c:v>
                </c:pt>
                <c:pt idx="16">
                  <c:v>10.9</c:v>
                </c:pt>
                <c:pt idx="17">
                  <c:v>22.2</c:v>
                </c:pt>
                <c:pt idx="18">
                  <c:v>16.5</c:v>
                </c:pt>
                <c:pt idx="19">
                  <c:v>4.0999999999999996</c:v>
                </c:pt>
                <c:pt idx="20">
                  <c:v>22.6</c:v>
                </c:pt>
                <c:pt idx="21">
                  <c:v>30.4</c:v>
                </c:pt>
                <c:pt idx="22">
                  <c:v>17.100000000000001</c:v>
                </c:pt>
                <c:pt idx="23">
                  <c:v>20.3</c:v>
                </c:pt>
                <c:pt idx="24">
                  <c:v>12.8</c:v>
                </c:pt>
                <c:pt idx="25">
                  <c:v>18.600000000000001</c:v>
                </c:pt>
                <c:pt idx="26">
                  <c:v>13.3</c:v>
                </c:pt>
                <c:pt idx="27">
                  <c:v>46.5</c:v>
                </c:pt>
                <c:pt idx="28">
                  <c:v>43.6</c:v>
                </c:pt>
                <c:pt idx="29">
                  <c:v>27.7</c:v>
                </c:pt>
                <c:pt idx="30">
                  <c:v>13.3</c:v>
                </c:pt>
                <c:pt idx="31">
                  <c:v>16.2</c:v>
                </c:pt>
                <c:pt idx="32">
                  <c:v>22.7</c:v>
                </c:pt>
                <c:pt idx="33">
                  <c:v>21.1</c:v>
                </c:pt>
                <c:pt idx="34">
                  <c:v>12.5</c:v>
                </c:pt>
                <c:pt idx="35">
                  <c:v>14.1</c:v>
                </c:pt>
                <c:pt idx="36">
                  <c:v>27.4</c:v>
                </c:pt>
                <c:pt idx="37">
                  <c:v>49.9</c:v>
                </c:pt>
                <c:pt idx="38">
                  <c:v>42.9</c:v>
                </c:pt>
                <c:pt idx="39">
                  <c:v>29</c:v>
                </c:pt>
                <c:pt idx="40">
                  <c:v>20.8</c:v>
                </c:pt>
                <c:pt idx="41">
                  <c:v>37</c:v>
                </c:pt>
                <c:pt idx="42">
                  <c:v>49.3</c:v>
                </c:pt>
                <c:pt idx="43">
                  <c:v>6.2</c:v>
                </c:pt>
                <c:pt idx="44">
                  <c:v>12.3</c:v>
                </c:pt>
                <c:pt idx="45">
                  <c:v>57.5</c:v>
                </c:pt>
                <c:pt idx="46">
                  <c:v>9.1999999999999993</c:v>
                </c:pt>
                <c:pt idx="47">
                  <c:v>37.299999999999997</c:v>
                </c:pt>
                <c:pt idx="48">
                  <c:v>7.4</c:v>
                </c:pt>
                <c:pt idx="49">
                  <c:v>44.7</c:v>
                </c:pt>
                <c:pt idx="50">
                  <c:v>29.6</c:v>
                </c:pt>
                <c:pt idx="51">
                  <c:v>8.6</c:v>
                </c:pt>
                <c:pt idx="52">
                  <c:v>41.7</c:v>
                </c:pt>
                <c:pt idx="54">
                  <c:v>32.4</c:v>
                </c:pt>
                <c:pt idx="55">
                  <c:v>8.4</c:v>
                </c:pt>
                <c:pt idx="56">
                  <c:v>21.7</c:v>
                </c:pt>
                <c:pt idx="57">
                  <c:v>15.2</c:v>
                </c:pt>
                <c:pt idx="58">
                  <c:v>5.7</c:v>
                </c:pt>
                <c:pt idx="59">
                  <c:v>4.2</c:v>
                </c:pt>
                <c:pt idx="60">
                  <c:v>18.600000000000001</c:v>
                </c:pt>
                <c:pt idx="61">
                  <c:v>36.1</c:v>
                </c:pt>
                <c:pt idx="62">
                  <c:v>47.3</c:v>
                </c:pt>
                <c:pt idx="63">
                  <c:v>12.5</c:v>
                </c:pt>
                <c:pt idx="64">
                  <c:v>21</c:v>
                </c:pt>
                <c:pt idx="65">
                  <c:v>10.8</c:v>
                </c:pt>
                <c:pt idx="66">
                  <c:v>15.2</c:v>
                </c:pt>
                <c:pt idx="67">
                  <c:v>48.3</c:v>
                </c:pt>
                <c:pt idx="68">
                  <c:v>33.9</c:v>
                </c:pt>
                <c:pt idx="69">
                  <c:v>29</c:v>
                </c:pt>
                <c:pt idx="70">
                  <c:v>31.9</c:v>
                </c:pt>
                <c:pt idx="71">
                  <c:v>55.6</c:v>
                </c:pt>
                <c:pt idx="72">
                  <c:v>44.3</c:v>
                </c:pt>
                <c:pt idx="73">
                  <c:v>14.7</c:v>
                </c:pt>
                <c:pt idx="74">
                  <c:v>3.1</c:v>
                </c:pt>
                <c:pt idx="75">
                  <c:v>25.9</c:v>
                </c:pt>
                <c:pt idx="76">
                  <c:v>34.4</c:v>
                </c:pt>
                <c:pt idx="77">
                  <c:v>6.7</c:v>
                </c:pt>
                <c:pt idx="78">
                  <c:v>18.5</c:v>
                </c:pt>
                <c:pt idx="79">
                  <c:v>5.2</c:v>
                </c:pt>
                <c:pt idx="80">
                  <c:v>12.2</c:v>
                </c:pt>
                <c:pt idx="81">
                  <c:v>9.1</c:v>
                </c:pt>
                <c:pt idx="82">
                  <c:v>22.6</c:v>
                </c:pt>
                <c:pt idx="83">
                  <c:v>23.5</c:v>
                </c:pt>
                <c:pt idx="84">
                  <c:v>8.3000000000000007</c:v>
                </c:pt>
                <c:pt idx="85">
                  <c:v>9.6</c:v>
                </c:pt>
                <c:pt idx="86">
                  <c:v>32.9</c:v>
                </c:pt>
                <c:pt idx="87">
                  <c:v>33.700000000000003</c:v>
                </c:pt>
                <c:pt idx="88">
                  <c:v>4.2</c:v>
                </c:pt>
                <c:pt idx="89">
                  <c:v>13.8</c:v>
                </c:pt>
                <c:pt idx="90">
                  <c:v>35.700000000000003</c:v>
                </c:pt>
                <c:pt idx="91">
                  <c:v>10.7</c:v>
                </c:pt>
                <c:pt idx="92">
                  <c:v>8</c:v>
                </c:pt>
                <c:pt idx="93">
                  <c:v>31.2</c:v>
                </c:pt>
                <c:pt idx="94">
                  <c:v>59.2</c:v>
                </c:pt>
                <c:pt idx="95">
                  <c:v>5.2</c:v>
                </c:pt>
                <c:pt idx="96">
                  <c:v>8.9</c:v>
                </c:pt>
                <c:pt idx="97">
                  <c:v>31.5</c:v>
                </c:pt>
                <c:pt idx="98">
                  <c:v>32.9</c:v>
                </c:pt>
                <c:pt idx="99">
                  <c:v>34.200000000000003</c:v>
                </c:pt>
                <c:pt idx="100">
                  <c:v>14.1</c:v>
                </c:pt>
                <c:pt idx="101">
                  <c:v>13.7</c:v>
                </c:pt>
                <c:pt idx="102">
                  <c:v>11.1</c:v>
                </c:pt>
                <c:pt idx="103">
                  <c:v>10.6</c:v>
                </c:pt>
                <c:pt idx="105">
                  <c:v>14</c:v>
                </c:pt>
                <c:pt idx="106">
                  <c:v>29.5</c:v>
                </c:pt>
                <c:pt idx="107">
                  <c:v>20.2</c:v>
                </c:pt>
                <c:pt idx="110">
                  <c:v>1.6</c:v>
                </c:pt>
                <c:pt idx="112">
                  <c:v>7.6</c:v>
                </c:pt>
                <c:pt idx="113">
                  <c:v>60.5</c:v>
                </c:pt>
                <c:pt idx="114">
                  <c:v>14.2</c:v>
                </c:pt>
                <c:pt idx="115">
                  <c:v>21.3</c:v>
                </c:pt>
                <c:pt idx="116">
                  <c:v>7.3</c:v>
                </c:pt>
                <c:pt idx="117">
                  <c:v>4.5999999999999996</c:v>
                </c:pt>
                <c:pt idx="118">
                  <c:v>49.7</c:v>
                </c:pt>
                <c:pt idx="119">
                  <c:v>9.4</c:v>
                </c:pt>
                <c:pt idx="120">
                  <c:v>12.8</c:v>
                </c:pt>
                <c:pt idx="121">
                  <c:v>8</c:v>
                </c:pt>
                <c:pt idx="123">
                  <c:v>11.1</c:v>
                </c:pt>
                <c:pt idx="124">
                  <c:v>33</c:v>
                </c:pt>
                <c:pt idx="125">
                  <c:v>14.6</c:v>
                </c:pt>
                <c:pt idx="126">
                  <c:v>13.4</c:v>
                </c:pt>
                <c:pt idx="127">
                  <c:v>41.6</c:v>
                </c:pt>
                <c:pt idx="128">
                  <c:v>31.9</c:v>
                </c:pt>
                <c:pt idx="129">
                  <c:v>9.5</c:v>
                </c:pt>
                <c:pt idx="130">
                  <c:v>9.9</c:v>
                </c:pt>
                <c:pt idx="132">
                  <c:v>30.8</c:v>
                </c:pt>
                <c:pt idx="133">
                  <c:v>18.3</c:v>
                </c:pt>
                <c:pt idx="134">
                  <c:v>11.7</c:v>
                </c:pt>
                <c:pt idx="135">
                  <c:v>39.799999999999997</c:v>
                </c:pt>
                <c:pt idx="136">
                  <c:v>11.5</c:v>
                </c:pt>
                <c:pt idx="137">
                  <c:v>7.8</c:v>
                </c:pt>
                <c:pt idx="138">
                  <c:v>20.7</c:v>
                </c:pt>
                <c:pt idx="141">
                  <c:v>36.700000000000003</c:v>
                </c:pt>
                <c:pt idx="142">
                  <c:v>9.4</c:v>
                </c:pt>
                <c:pt idx="143">
                  <c:v>25.3</c:v>
                </c:pt>
                <c:pt idx="145">
                  <c:v>18.8</c:v>
                </c:pt>
                <c:pt idx="146">
                  <c:v>56.7</c:v>
                </c:pt>
                <c:pt idx="148">
                  <c:v>16.399999999999999</c:v>
                </c:pt>
                <c:pt idx="149">
                  <c:v>12.5</c:v>
                </c:pt>
                <c:pt idx="150">
                  <c:v>22.8</c:v>
                </c:pt>
                <c:pt idx="151">
                  <c:v>19.7</c:v>
                </c:pt>
                <c:pt idx="152">
                  <c:v>9</c:v>
                </c:pt>
                <c:pt idx="153">
                  <c:v>44.7</c:v>
                </c:pt>
                <c:pt idx="154">
                  <c:v>10.8</c:v>
                </c:pt>
                <c:pt idx="155">
                  <c:v>30.2</c:v>
                </c:pt>
                <c:pt idx="156">
                  <c:v>20.5</c:v>
                </c:pt>
                <c:pt idx="157">
                  <c:v>11.3</c:v>
                </c:pt>
                <c:pt idx="158">
                  <c:v>7.6</c:v>
                </c:pt>
                <c:pt idx="159">
                  <c:v>6.5</c:v>
                </c:pt>
                <c:pt idx="160">
                  <c:v>66.8</c:v>
                </c:pt>
                <c:pt idx="161">
                  <c:v>41.6</c:v>
                </c:pt>
                <c:pt idx="162">
                  <c:v>11.3</c:v>
                </c:pt>
                <c:pt idx="164">
                  <c:v>22.9</c:v>
                </c:pt>
                <c:pt idx="166">
                  <c:v>36.9</c:v>
                </c:pt>
                <c:pt idx="167">
                  <c:v>6.8</c:v>
                </c:pt>
                <c:pt idx="168">
                  <c:v>22.2</c:v>
                </c:pt>
                <c:pt idx="169">
                  <c:v>24.2</c:v>
                </c:pt>
                <c:pt idx="171">
                  <c:v>23.8</c:v>
                </c:pt>
                <c:pt idx="172">
                  <c:v>15.8</c:v>
                </c:pt>
                <c:pt idx="173">
                  <c:v>7.5</c:v>
                </c:pt>
                <c:pt idx="174">
                  <c:v>8.6</c:v>
                </c:pt>
                <c:pt idx="175">
                  <c:v>22.9</c:v>
                </c:pt>
                <c:pt idx="176">
                  <c:v>9.1</c:v>
                </c:pt>
                <c:pt idx="177">
                  <c:v>4</c:v>
                </c:pt>
                <c:pt idx="178">
                  <c:v>24.4</c:v>
                </c:pt>
                <c:pt idx="179">
                  <c:v>18</c:v>
                </c:pt>
                <c:pt idx="180">
                  <c:v>41</c:v>
                </c:pt>
                <c:pt idx="181">
                  <c:v>27.8</c:v>
                </c:pt>
                <c:pt idx="182">
                  <c:v>13.1</c:v>
                </c:pt>
                <c:pt idx="183">
                  <c:v>38</c:v>
                </c:pt>
                <c:pt idx="184">
                  <c:v>43.4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50-450D-A2E6-490DB586F6B4}"/>
            </c:ext>
          </c:extLst>
        </c:ser>
        <c:ser>
          <c:idx val="4"/>
          <c:order val="3"/>
          <c:tx>
            <c:v>Goiter (Iodine)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trendline>
            <c:spPr>
              <a:ln w="19050" cmpd="sng">
                <a:solidFill>
                  <a:srgbClr val="FF66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Sheet1!$F$7:$F$199</c:f>
              <c:numCache>
                <c:formatCode>General</c:formatCode>
                <c:ptCount val="185"/>
                <c:pt idx="2" formatCode="0.0">
                  <c:v>65</c:v>
                </c:pt>
                <c:pt idx="7" formatCode="0.0">
                  <c:v>30.2</c:v>
                </c:pt>
                <c:pt idx="8" formatCode="0.0">
                  <c:v>19.399999999999999</c:v>
                </c:pt>
                <c:pt idx="10" formatCode="0.0">
                  <c:v>11.1</c:v>
                </c:pt>
                <c:pt idx="12" formatCode="0.0">
                  <c:v>1.7</c:v>
                </c:pt>
                <c:pt idx="13" formatCode="0.0">
                  <c:v>49.9</c:v>
                </c:pt>
                <c:pt idx="15" formatCode="0.0">
                  <c:v>33.4</c:v>
                </c:pt>
                <c:pt idx="18" formatCode="0.0">
                  <c:v>19.600000000000001</c:v>
                </c:pt>
                <c:pt idx="19" formatCode="0.0">
                  <c:v>14</c:v>
                </c:pt>
                <c:pt idx="20" formatCode="0.0">
                  <c:v>4.5</c:v>
                </c:pt>
                <c:pt idx="21" formatCode="0.0">
                  <c:v>25.7</c:v>
                </c:pt>
                <c:pt idx="22" formatCode="0.0">
                  <c:v>16.5</c:v>
                </c:pt>
                <c:pt idx="23" formatCode="0.0">
                  <c:v>4</c:v>
                </c:pt>
                <c:pt idx="25" formatCode="0.0">
                  <c:v>27.4</c:v>
                </c:pt>
                <c:pt idx="26" formatCode="0.0">
                  <c:v>55.2</c:v>
                </c:pt>
                <c:pt idx="29" formatCode="0.0">
                  <c:v>10.3</c:v>
                </c:pt>
                <c:pt idx="31" formatCode="0.0">
                  <c:v>25.5</c:v>
                </c:pt>
                <c:pt idx="32" formatCode="0.0">
                  <c:v>60.9</c:v>
                </c:pt>
                <c:pt idx="33" formatCode="0.0">
                  <c:v>63</c:v>
                </c:pt>
                <c:pt idx="34" formatCode="0.0">
                  <c:v>6.4</c:v>
                </c:pt>
                <c:pt idx="35" formatCode="0.0">
                  <c:v>5.8</c:v>
                </c:pt>
                <c:pt idx="36" formatCode="0.0">
                  <c:v>6.5</c:v>
                </c:pt>
                <c:pt idx="40" formatCode="0.0">
                  <c:v>44.8</c:v>
                </c:pt>
                <c:pt idx="41" formatCode="0.0">
                  <c:v>16.100000000000001</c:v>
                </c:pt>
                <c:pt idx="45" formatCode="0.0">
                  <c:v>28.4</c:v>
                </c:pt>
                <c:pt idx="46" formatCode="0.0">
                  <c:v>12.1</c:v>
                </c:pt>
                <c:pt idx="49" formatCode="0.0">
                  <c:v>5.3</c:v>
                </c:pt>
                <c:pt idx="51" formatCode="0.0">
                  <c:v>21.4</c:v>
                </c:pt>
                <c:pt idx="54" formatCode="0.0">
                  <c:v>36.700000000000003</c:v>
                </c:pt>
                <c:pt idx="56" formatCode="0.0">
                  <c:v>53.3</c:v>
                </c:pt>
                <c:pt idx="59" formatCode="0.0">
                  <c:v>12.9</c:v>
                </c:pt>
                <c:pt idx="60" formatCode="0.0">
                  <c:v>17.100000000000001</c:v>
                </c:pt>
                <c:pt idx="61" formatCode="0.0">
                  <c:v>16.3</c:v>
                </c:pt>
                <c:pt idx="64" formatCode="0.0">
                  <c:v>23.8</c:v>
                </c:pt>
                <c:pt idx="68" formatCode="0.0">
                  <c:v>59</c:v>
                </c:pt>
                <c:pt idx="73" formatCode="0.0">
                  <c:v>11.6</c:v>
                </c:pt>
                <c:pt idx="75" formatCode="0.0">
                  <c:v>17.899999999999999</c:v>
                </c:pt>
                <c:pt idx="76" formatCode="0.0">
                  <c:v>9.8000000000000007</c:v>
                </c:pt>
                <c:pt idx="77" formatCode="0.0">
                  <c:v>54.6</c:v>
                </c:pt>
                <c:pt idx="81" formatCode="0.0">
                  <c:v>13.9</c:v>
                </c:pt>
                <c:pt idx="84" formatCode="0.0">
                  <c:v>33.5</c:v>
                </c:pt>
                <c:pt idx="85" formatCode="0.0">
                  <c:v>36.700000000000003</c:v>
                </c:pt>
                <c:pt idx="86" formatCode="0.0">
                  <c:v>15.5</c:v>
                </c:pt>
                <c:pt idx="89" formatCode="0.0">
                  <c:v>49.1</c:v>
                </c:pt>
                <c:pt idx="92" formatCode="0.0">
                  <c:v>25.7</c:v>
                </c:pt>
                <c:pt idx="93" formatCode="0.0">
                  <c:v>4.9000000000000004</c:v>
                </c:pt>
                <c:pt idx="100" formatCode="0.0">
                  <c:v>4</c:v>
                </c:pt>
                <c:pt idx="101" formatCode="0.0">
                  <c:v>23.6</c:v>
                </c:pt>
                <c:pt idx="105" formatCode="0.0">
                  <c:v>30.9</c:v>
                </c:pt>
                <c:pt idx="107" formatCode="0.0">
                  <c:v>10.4</c:v>
                </c:pt>
                <c:pt idx="110" formatCode="0.0">
                  <c:v>23</c:v>
                </c:pt>
                <c:pt idx="112" formatCode="0.0">
                  <c:v>22</c:v>
                </c:pt>
                <c:pt idx="113" formatCode="0.0">
                  <c:v>14.3</c:v>
                </c:pt>
                <c:pt idx="115" formatCode="0.0">
                  <c:v>40</c:v>
                </c:pt>
                <c:pt idx="116" formatCode="0.0">
                  <c:v>1.8</c:v>
                </c:pt>
                <c:pt idx="119" formatCode="0.0">
                  <c:v>35.799999999999997</c:v>
                </c:pt>
                <c:pt idx="120" formatCode="0.0">
                  <c:v>29.1</c:v>
                </c:pt>
                <c:pt idx="123" formatCode="0.0">
                  <c:v>84.9</c:v>
                </c:pt>
                <c:pt idx="124" formatCode="0.0">
                  <c:v>10.199999999999999</c:v>
                </c:pt>
                <c:pt idx="125" formatCode="0.0">
                  <c:v>4.5999999999999996</c:v>
                </c:pt>
                <c:pt idx="128" formatCode="0.0">
                  <c:v>5.4</c:v>
                </c:pt>
                <c:pt idx="132" formatCode="0.0">
                  <c:v>36.700000000000003</c:v>
                </c:pt>
                <c:pt idx="133" formatCode="0.0">
                  <c:v>12.8</c:v>
                </c:pt>
                <c:pt idx="135" formatCode="0.0">
                  <c:v>25.9</c:v>
                </c:pt>
                <c:pt idx="142" formatCode="0.0">
                  <c:v>24</c:v>
                </c:pt>
                <c:pt idx="143" formatCode="0.0">
                  <c:v>28.7</c:v>
                </c:pt>
                <c:pt idx="148" formatCode="0.0">
                  <c:v>4.4000000000000004</c:v>
                </c:pt>
                <c:pt idx="151" formatCode="0.0">
                  <c:v>40.9</c:v>
                </c:pt>
                <c:pt idx="152" formatCode="0.0">
                  <c:v>10.4</c:v>
                </c:pt>
                <c:pt idx="153" formatCode="0.0">
                  <c:v>20.9</c:v>
                </c:pt>
                <c:pt idx="154" formatCode="0.0">
                  <c:v>22</c:v>
                </c:pt>
                <c:pt idx="156" formatCode="0.0">
                  <c:v>5.4</c:v>
                </c:pt>
                <c:pt idx="158" formatCode="0.0">
                  <c:v>14.5</c:v>
                </c:pt>
                <c:pt idx="161" formatCode="0.0">
                  <c:v>2.2000000000000002</c:v>
                </c:pt>
                <c:pt idx="162" formatCode="0.0">
                  <c:v>5.8</c:v>
                </c:pt>
                <c:pt idx="164" formatCode="0.0">
                  <c:v>32.6</c:v>
                </c:pt>
                <c:pt idx="167" formatCode="0.0">
                  <c:v>36.299999999999997</c:v>
                </c:pt>
                <c:pt idx="168" formatCode="0.0">
                  <c:v>30.3</c:v>
                </c:pt>
                <c:pt idx="169" formatCode="0.0">
                  <c:v>25</c:v>
                </c:pt>
                <c:pt idx="171" formatCode="0.0">
                  <c:v>60.2</c:v>
                </c:pt>
                <c:pt idx="172" formatCode="0.0">
                  <c:v>55.6</c:v>
                </c:pt>
                <c:pt idx="175" formatCode="0.0">
                  <c:v>40.4</c:v>
                </c:pt>
                <c:pt idx="178" formatCode="0.0">
                  <c:v>73</c:v>
                </c:pt>
                <c:pt idx="181" formatCode="0.0">
                  <c:v>21.9</c:v>
                </c:pt>
                <c:pt idx="182" formatCode="0.0">
                  <c:v>16.8</c:v>
                </c:pt>
                <c:pt idx="183" formatCode="0.0">
                  <c:v>31.6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950-450D-A2E6-490DB586F6B4}"/>
            </c:ext>
          </c:extLst>
        </c:ser>
        <c:ser>
          <c:idx val="7"/>
          <c:order val="4"/>
          <c:tx>
            <c:v>Stunting</c:v>
          </c:tx>
          <c:spPr>
            <a:ln w="47625">
              <a:noFill/>
            </a:ln>
          </c:spPr>
          <c:marker>
            <c:symbol val="circle"/>
            <c:size val="2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trendline>
            <c:spPr>
              <a:ln w="19050" cap="rnd" cmpd="sng">
                <a:solidFill>
                  <a:srgbClr val="008000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Sheet1!$G$7:$G$199</c:f>
              <c:numCache>
                <c:formatCode>General</c:formatCode>
                <c:ptCount val="185"/>
                <c:pt idx="2" formatCode="0.0">
                  <c:v>15</c:v>
                </c:pt>
                <c:pt idx="4" formatCode="0.0">
                  <c:v>29</c:v>
                </c:pt>
                <c:pt idx="6" formatCode="0.0">
                  <c:v>8</c:v>
                </c:pt>
                <c:pt idx="7" formatCode="0.0">
                  <c:v>19</c:v>
                </c:pt>
                <c:pt idx="10" formatCode="0.0">
                  <c:v>25</c:v>
                </c:pt>
                <c:pt idx="13" formatCode="0.0">
                  <c:v>41</c:v>
                </c:pt>
                <c:pt idx="15" formatCode="0.0">
                  <c:v>4</c:v>
                </c:pt>
                <c:pt idx="17" formatCode="0.0">
                  <c:v>22</c:v>
                </c:pt>
                <c:pt idx="18" formatCode="0.0">
                  <c:v>43</c:v>
                </c:pt>
                <c:pt idx="19" formatCode="0.0">
                  <c:v>34</c:v>
                </c:pt>
                <c:pt idx="20" formatCode="0.0">
                  <c:v>27</c:v>
                </c:pt>
                <c:pt idx="21" formatCode="0.0">
                  <c:v>10</c:v>
                </c:pt>
                <c:pt idx="22" formatCode="0.0">
                  <c:v>31</c:v>
                </c:pt>
                <c:pt idx="23" formatCode="0.0">
                  <c:v>7</c:v>
                </c:pt>
                <c:pt idx="26" formatCode="0.0">
                  <c:v>35</c:v>
                </c:pt>
                <c:pt idx="27" formatCode="0.0">
                  <c:v>58</c:v>
                </c:pt>
                <c:pt idx="28" formatCode="0.0">
                  <c:v>40</c:v>
                </c:pt>
                <c:pt idx="29" formatCode="0.0">
                  <c:v>33</c:v>
                </c:pt>
                <c:pt idx="32" formatCode="0.0">
                  <c:v>41</c:v>
                </c:pt>
                <c:pt idx="33" formatCode="0.0">
                  <c:v>39</c:v>
                </c:pt>
                <c:pt idx="35" formatCode="0.0">
                  <c:v>10</c:v>
                </c:pt>
                <c:pt idx="36" formatCode="0.0">
                  <c:v>13</c:v>
                </c:pt>
                <c:pt idx="38" formatCode="0.0">
                  <c:v>30</c:v>
                </c:pt>
                <c:pt idx="39" formatCode="0.0">
                  <c:v>6</c:v>
                </c:pt>
                <c:pt idx="40" formatCode="0.0">
                  <c:v>27</c:v>
                </c:pt>
                <c:pt idx="45" formatCode="0.0">
                  <c:v>43</c:v>
                </c:pt>
                <c:pt idx="47" formatCode="0.0">
                  <c:v>31</c:v>
                </c:pt>
                <c:pt idx="49" formatCode="0.0">
                  <c:v>10</c:v>
                </c:pt>
                <c:pt idx="51" formatCode="0.0">
                  <c:v>29</c:v>
                </c:pt>
                <c:pt idx="52" formatCode="0.0">
                  <c:v>19</c:v>
                </c:pt>
                <c:pt idx="53" formatCode="0.0">
                  <c:v>35</c:v>
                </c:pt>
                <c:pt idx="54" formatCode="0.0">
                  <c:v>44</c:v>
                </c:pt>
                <c:pt idx="56" formatCode="0.0">
                  <c:v>44</c:v>
                </c:pt>
                <c:pt idx="60" formatCode="0.0">
                  <c:v>25</c:v>
                </c:pt>
                <c:pt idx="61" formatCode="0.0">
                  <c:v>24</c:v>
                </c:pt>
                <c:pt idx="62" formatCode="0.0">
                  <c:v>11</c:v>
                </c:pt>
                <c:pt idx="64" formatCode="0.0">
                  <c:v>28</c:v>
                </c:pt>
                <c:pt idx="67" formatCode="0.0">
                  <c:v>48</c:v>
                </c:pt>
                <c:pt idx="68" formatCode="0.0">
                  <c:v>40</c:v>
                </c:pt>
                <c:pt idx="69" formatCode="0.0">
                  <c:v>32</c:v>
                </c:pt>
                <c:pt idx="70" formatCode="0.0">
                  <c:v>18</c:v>
                </c:pt>
                <c:pt idx="71" formatCode="0.0">
                  <c:v>29</c:v>
                </c:pt>
                <c:pt idx="73" formatCode="0.0">
                  <c:v>29</c:v>
                </c:pt>
                <c:pt idx="75" formatCode="0.0">
                  <c:v>48</c:v>
                </c:pt>
                <c:pt idx="76" formatCode="0.0">
                  <c:v>36</c:v>
                </c:pt>
                <c:pt idx="78" formatCode="0.0">
                  <c:v>26</c:v>
                </c:pt>
                <c:pt idx="82" formatCode="0.0">
                  <c:v>4</c:v>
                </c:pt>
                <c:pt idx="84" formatCode="0.0">
                  <c:v>8</c:v>
                </c:pt>
                <c:pt idx="85" formatCode="0.0">
                  <c:v>17</c:v>
                </c:pt>
                <c:pt idx="86" formatCode="0.0">
                  <c:v>35</c:v>
                </c:pt>
                <c:pt idx="89" formatCode="0.0">
                  <c:v>18</c:v>
                </c:pt>
                <c:pt idx="90" formatCode="0.0">
                  <c:v>48</c:v>
                </c:pt>
                <c:pt idx="93" formatCode="0.0">
                  <c:v>39</c:v>
                </c:pt>
                <c:pt idx="101" formatCode="0.0">
                  <c:v>19</c:v>
                </c:pt>
                <c:pt idx="105" formatCode="0.0">
                  <c:v>23</c:v>
                </c:pt>
                <c:pt idx="107" formatCode="0.0">
                  <c:v>16</c:v>
                </c:pt>
                <c:pt idx="110" formatCode="0.0">
                  <c:v>16</c:v>
                </c:pt>
                <c:pt idx="112" formatCode="0.0">
                  <c:v>15</c:v>
                </c:pt>
                <c:pt idx="113" formatCode="0.0">
                  <c:v>15</c:v>
                </c:pt>
                <c:pt idx="115" formatCode="0.0">
                  <c:v>41</c:v>
                </c:pt>
                <c:pt idx="119" formatCode="0.0">
                  <c:v>51</c:v>
                </c:pt>
                <c:pt idx="120" formatCode="0.0">
                  <c:v>41</c:v>
                </c:pt>
                <c:pt idx="123" formatCode="0.0">
                  <c:v>44</c:v>
                </c:pt>
                <c:pt idx="124" formatCode="0.0">
                  <c:v>19</c:v>
                </c:pt>
                <c:pt idx="125" formatCode="0.0">
                  <c:v>43</c:v>
                </c:pt>
                <c:pt idx="128" formatCode="0.0">
                  <c:v>32</c:v>
                </c:pt>
                <c:pt idx="132" formatCode="0.0">
                  <c:v>10</c:v>
                </c:pt>
                <c:pt idx="133" formatCode="0.0">
                  <c:v>13</c:v>
                </c:pt>
                <c:pt idx="135" formatCode="0.0">
                  <c:v>44</c:v>
                </c:pt>
                <c:pt idx="143" formatCode="0.0">
                  <c:v>27</c:v>
                </c:pt>
                <c:pt idx="151" formatCode="0.0">
                  <c:v>24</c:v>
                </c:pt>
                <c:pt idx="153" formatCode="0.0">
                  <c:v>17</c:v>
                </c:pt>
                <c:pt idx="156" formatCode="0.0">
                  <c:v>31</c:v>
                </c:pt>
                <c:pt idx="161" formatCode="0.0">
                  <c:v>16</c:v>
                </c:pt>
                <c:pt idx="162" formatCode="0.0">
                  <c:v>5</c:v>
                </c:pt>
                <c:pt idx="164" formatCode="0.0">
                  <c:v>30</c:v>
                </c:pt>
                <c:pt idx="167" formatCode="0.0">
                  <c:v>9</c:v>
                </c:pt>
                <c:pt idx="168" formatCode="0.0">
                  <c:v>12</c:v>
                </c:pt>
                <c:pt idx="169" formatCode="0.0">
                  <c:v>19</c:v>
                </c:pt>
                <c:pt idx="171" formatCode="0.0">
                  <c:v>33</c:v>
                </c:pt>
                <c:pt idx="175" formatCode="0.0">
                  <c:v>42</c:v>
                </c:pt>
                <c:pt idx="178" formatCode="0.0">
                  <c:v>19</c:v>
                </c:pt>
                <c:pt idx="181" formatCode="0.0">
                  <c:v>23</c:v>
                </c:pt>
                <c:pt idx="182" formatCode="0.0">
                  <c:v>58</c:v>
                </c:pt>
                <c:pt idx="183" formatCode="0.0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950-450D-A2E6-490DB586F6B4}"/>
            </c:ext>
          </c:extLst>
        </c:ser>
        <c:ser>
          <c:idx val="8"/>
          <c:order val="5"/>
          <c:tx>
            <c:v>Wasting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trendline>
            <c:spPr>
              <a:ln w="19050" cmpd="sng">
                <a:solidFill>
                  <a:srgbClr val="3366FF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Sheet1!$H$7:$H$199</c:f>
              <c:numCache>
                <c:formatCode>General</c:formatCode>
                <c:ptCount val="185"/>
                <c:pt idx="2" formatCode="0.0">
                  <c:v>4</c:v>
                </c:pt>
                <c:pt idx="4" formatCode="0.0">
                  <c:v>8</c:v>
                </c:pt>
                <c:pt idx="6" formatCode="0.0">
                  <c:v>1</c:v>
                </c:pt>
                <c:pt idx="7" formatCode="0.0">
                  <c:v>4</c:v>
                </c:pt>
                <c:pt idx="10" formatCode="0.0">
                  <c:v>7</c:v>
                </c:pt>
                <c:pt idx="13" formatCode="0.0">
                  <c:v>16</c:v>
                </c:pt>
                <c:pt idx="15" formatCode="0.0">
                  <c:v>2</c:v>
                </c:pt>
                <c:pt idx="17" formatCode="0.0">
                  <c:v>2</c:v>
                </c:pt>
                <c:pt idx="18" formatCode="0.0">
                  <c:v>8</c:v>
                </c:pt>
                <c:pt idx="19" formatCode="0.0">
                  <c:v>6</c:v>
                </c:pt>
                <c:pt idx="20" formatCode="0.0">
                  <c:v>1</c:v>
                </c:pt>
                <c:pt idx="21" formatCode="0.0">
                  <c:v>4</c:v>
                </c:pt>
                <c:pt idx="22" formatCode="0.0">
                  <c:v>7</c:v>
                </c:pt>
                <c:pt idx="23" formatCode="0.0">
                  <c:v>2</c:v>
                </c:pt>
                <c:pt idx="26" formatCode="0.0">
                  <c:v>11</c:v>
                </c:pt>
                <c:pt idx="27" formatCode="0.0">
                  <c:v>6</c:v>
                </c:pt>
                <c:pt idx="28" formatCode="0.0">
                  <c:v>11</c:v>
                </c:pt>
                <c:pt idx="29" formatCode="0.0">
                  <c:v>6</c:v>
                </c:pt>
                <c:pt idx="32" formatCode="0.0">
                  <c:v>7</c:v>
                </c:pt>
                <c:pt idx="33" formatCode="0.0">
                  <c:v>16</c:v>
                </c:pt>
                <c:pt idx="35" formatCode="0.0">
                  <c:v>3</c:v>
                </c:pt>
                <c:pt idx="36" formatCode="0.0">
                  <c:v>1</c:v>
                </c:pt>
                <c:pt idx="38" formatCode="0.0">
                  <c:v>8</c:v>
                </c:pt>
                <c:pt idx="39" formatCode="0.0">
                  <c:v>1</c:v>
                </c:pt>
                <c:pt idx="40" formatCode="0.0">
                  <c:v>5</c:v>
                </c:pt>
                <c:pt idx="45" formatCode="0.0">
                  <c:v>9</c:v>
                </c:pt>
                <c:pt idx="47" formatCode="0.0">
                  <c:v>10</c:v>
                </c:pt>
                <c:pt idx="49" formatCode="0.0">
                  <c:v>2</c:v>
                </c:pt>
                <c:pt idx="51" formatCode="0.0">
                  <c:v>7</c:v>
                </c:pt>
                <c:pt idx="52" formatCode="0.0">
                  <c:v>1</c:v>
                </c:pt>
                <c:pt idx="53" formatCode="0.0">
                  <c:v>3</c:v>
                </c:pt>
                <c:pt idx="54" formatCode="0.0">
                  <c:v>15</c:v>
                </c:pt>
                <c:pt idx="56" formatCode="0.0">
                  <c:v>10</c:v>
                </c:pt>
                <c:pt idx="60" formatCode="0.0">
                  <c:v>4</c:v>
                </c:pt>
                <c:pt idx="61" formatCode="0.0">
                  <c:v>10</c:v>
                </c:pt>
                <c:pt idx="62" formatCode="0.0">
                  <c:v>2</c:v>
                </c:pt>
                <c:pt idx="64" formatCode="0.0">
                  <c:v>9</c:v>
                </c:pt>
                <c:pt idx="67" formatCode="0.0">
                  <c:v>1</c:v>
                </c:pt>
                <c:pt idx="68" formatCode="0.0">
                  <c:v>8</c:v>
                </c:pt>
                <c:pt idx="69" formatCode="0.0">
                  <c:v>6</c:v>
                </c:pt>
                <c:pt idx="70" formatCode="0.0">
                  <c:v>5</c:v>
                </c:pt>
                <c:pt idx="71" formatCode="0.0">
                  <c:v>10</c:v>
                </c:pt>
                <c:pt idx="73" formatCode="0.0">
                  <c:v>1</c:v>
                </c:pt>
                <c:pt idx="75" formatCode="0.0">
                  <c:v>20</c:v>
                </c:pt>
                <c:pt idx="76" formatCode="0.0">
                  <c:v>13</c:v>
                </c:pt>
                <c:pt idx="78" formatCode="0.0">
                  <c:v>6</c:v>
                </c:pt>
                <c:pt idx="82" formatCode="0.0">
                  <c:v>2</c:v>
                </c:pt>
                <c:pt idx="84" formatCode="0.0">
                  <c:v>2</c:v>
                </c:pt>
                <c:pt idx="85" formatCode="0.0">
                  <c:v>5</c:v>
                </c:pt>
                <c:pt idx="86" formatCode="0.0">
                  <c:v>7</c:v>
                </c:pt>
                <c:pt idx="89" formatCode="0.0">
                  <c:v>3</c:v>
                </c:pt>
                <c:pt idx="90" formatCode="0.0">
                  <c:v>7</c:v>
                </c:pt>
                <c:pt idx="93" formatCode="0.0">
                  <c:v>4</c:v>
                </c:pt>
                <c:pt idx="101" formatCode="0.0">
                  <c:v>11</c:v>
                </c:pt>
                <c:pt idx="105" formatCode="0.0">
                  <c:v>12</c:v>
                </c:pt>
                <c:pt idx="107" formatCode="0.0">
                  <c:v>2</c:v>
                </c:pt>
                <c:pt idx="110" formatCode="0.0">
                  <c:v>2</c:v>
                </c:pt>
                <c:pt idx="112" formatCode="0.0">
                  <c:v>2</c:v>
                </c:pt>
                <c:pt idx="113" formatCode="0.0">
                  <c:v>2</c:v>
                </c:pt>
                <c:pt idx="115" formatCode="0.0">
                  <c:v>11</c:v>
                </c:pt>
                <c:pt idx="119" formatCode="0.0">
                  <c:v>12</c:v>
                </c:pt>
                <c:pt idx="120" formatCode="0.0">
                  <c:v>14</c:v>
                </c:pt>
                <c:pt idx="123" formatCode="0.0">
                  <c:v>15</c:v>
                </c:pt>
                <c:pt idx="124" formatCode="0.0">
                  <c:v>1</c:v>
                </c:pt>
                <c:pt idx="125" formatCode="0.0">
                  <c:v>5</c:v>
                </c:pt>
                <c:pt idx="128" formatCode="0.0">
                  <c:v>7</c:v>
                </c:pt>
                <c:pt idx="132" formatCode="0.0">
                  <c:v>5</c:v>
                </c:pt>
                <c:pt idx="133" formatCode="0.0">
                  <c:v>4</c:v>
                </c:pt>
                <c:pt idx="135" formatCode="0.0">
                  <c:v>3</c:v>
                </c:pt>
                <c:pt idx="143" formatCode="0.0">
                  <c:v>10</c:v>
                </c:pt>
                <c:pt idx="151" formatCode="0.0">
                  <c:v>5</c:v>
                </c:pt>
                <c:pt idx="153" formatCode="0.0">
                  <c:v>15</c:v>
                </c:pt>
                <c:pt idx="156" formatCode="0.0">
                  <c:v>1</c:v>
                </c:pt>
                <c:pt idx="161" formatCode="0.0">
                  <c:v>5</c:v>
                </c:pt>
                <c:pt idx="162" formatCode="0.0">
                  <c:v>2</c:v>
                </c:pt>
                <c:pt idx="164" formatCode="0.0">
                  <c:v>5</c:v>
                </c:pt>
                <c:pt idx="167" formatCode="0.0">
                  <c:v>3</c:v>
                </c:pt>
                <c:pt idx="168" formatCode="0.0">
                  <c:v>1</c:v>
                </c:pt>
                <c:pt idx="169" formatCode="0.0">
                  <c:v>7</c:v>
                </c:pt>
                <c:pt idx="171" formatCode="0.0">
                  <c:v>5</c:v>
                </c:pt>
                <c:pt idx="175" formatCode="0.0">
                  <c:v>5</c:v>
                </c:pt>
                <c:pt idx="178" formatCode="0.0">
                  <c:v>4</c:v>
                </c:pt>
                <c:pt idx="181" formatCode="0.0">
                  <c:v>4</c:v>
                </c:pt>
                <c:pt idx="182" formatCode="0.0">
                  <c:v>15</c:v>
                </c:pt>
                <c:pt idx="183" formatCode="0.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950-450D-A2E6-490DB586F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387328"/>
        <c:axId val="234397696"/>
      </c:scatterChart>
      <c:valAx>
        <c:axId val="234387328"/>
        <c:scaling>
          <c:orientation val="minMax"/>
          <c:max val="35000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="1" i="0" baseline="0">
                    <a:effectLst/>
                  </a:rPr>
                  <a:t>GNI per capita (US$)</a:t>
                </a:r>
                <a:endParaRPr lang="en-US" sz="18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617016622922134"/>
              <c:y val="0.9214956100180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97696"/>
        <c:crosses val="autoZero"/>
        <c:crossBetween val="midCat"/>
        <c:majorUnit val="5000"/>
      </c:valAx>
      <c:valAx>
        <c:axId val="234397696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="1" i="0" baseline="0" dirty="0">
                    <a:effectLst/>
                  </a:rPr>
                  <a:t>Prevalence of Indicators</a:t>
                </a:r>
                <a:endParaRPr lang="en-US" sz="1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88538932633421E-2"/>
              <c:y val="0.1409401311857204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87328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0448216995397763"/>
          <c:y val="4.560933285265413E-2"/>
          <c:w val="0.35074724018683173"/>
          <c:h val="0.4561312102234985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20)30677-2/fulltex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journal-of-social-policy/article/abs/impact-of-cash-transfers-a-review-of-the-evidence-from-low-and-middleincome-countries/F8273371A30A504CBDCAFA32BF6F2E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hyperlink" Target="https://www.ugogentilini.net/?p=10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knowledge.worldbank.org/handle/10986/3238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rrett.dyson.cornell.edu/files/papers/150803_BarrettBevis_MacronutrientDeficiencies.pdf" TargetMode="External"/><Relationship Id="rId4" Type="http://schemas.openxmlformats.org/officeDocument/2006/relationships/hyperlink" Target="https://www.who.int/vmnis/anaemia/prevalence/summary/anaemia_data_status_t2/en/#:~:text=Globally%2C%20anaemia%20affects%201.62%20billion,CI%3A%208.6%E2%80%9316.9%25)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19)30041-8/fulltext" TargetMode="External"/><Relationship Id="rId2" Type="http://schemas.openxmlformats.org/officeDocument/2006/relationships/hyperlink" Target="http://www.fao.org/publications/sofi/2020/en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3276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itchFamily="18" charset="0"/>
              </a:rPr>
              <a:t>Prof. Christopher B. Barrett</a:t>
            </a:r>
            <a:br>
              <a:rPr lang="en-US" sz="2800" dirty="0">
                <a:latin typeface="Georgia" pitchFamily="18" charset="0"/>
              </a:rPr>
            </a:br>
            <a:r>
              <a:rPr lang="en-US" sz="2800" dirty="0">
                <a:latin typeface="Georgia" pitchFamily="18" charset="0"/>
              </a:rPr>
              <a:t>Cornell University</a:t>
            </a:r>
            <a:br>
              <a:rPr lang="en-US" sz="2800" dirty="0">
                <a:latin typeface="Georgia" pitchFamily="18" charset="0"/>
              </a:rPr>
            </a:b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Guest Lecture to Saratoga High School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Saratoga, CA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May 1,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Advancing Global Food Security and</a:t>
            </a:r>
          </a:p>
          <a:p>
            <a:pPr algn="ctr"/>
            <a:r>
              <a:rPr lang="en-US" sz="3200" b="1" dirty="0">
                <a:latin typeface="Georgia" pitchFamily="18" charset="0"/>
              </a:rPr>
              <a:t>Reducing Unnecessary Human Suffering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Increasing food/calorie </a:t>
            </a:r>
            <a:r>
              <a:rPr lang="en-US" sz="2400" b="1" i="1" dirty="0">
                <a:latin typeface="Georgia" pitchFamily="18" charset="0"/>
              </a:rPr>
              <a:t>availability</a:t>
            </a:r>
            <a:r>
              <a:rPr lang="en-US" sz="2400" b="1" dirty="0">
                <a:latin typeface="Georgia" pitchFamily="18" charset="0"/>
              </a:rPr>
              <a:t> is necessary, but not sufficient, to improve food security.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Improved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access is key </a:t>
            </a:r>
            <a:r>
              <a:rPr lang="en-US" sz="2400" dirty="0">
                <a:latin typeface="Georgia" pitchFamily="18" charset="0"/>
              </a:rPr>
              <a:t>and depends mainly on poverty reduction and improved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social protection </a:t>
            </a:r>
            <a:r>
              <a:rPr lang="en-US" sz="2400" dirty="0">
                <a:latin typeface="Georgia" pitchFamily="18" charset="0"/>
              </a:rPr>
              <a:t>measures to ensure that ample healthy food distributed equitably.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The biggest challenges surround </a:t>
            </a:r>
            <a:r>
              <a:rPr lang="en-US" sz="2400" i="1" dirty="0">
                <a:latin typeface="Georgia" pitchFamily="18" charset="0"/>
              </a:rPr>
              <a:t>utilization</a:t>
            </a:r>
            <a:r>
              <a:rPr lang="en-US" sz="2400" dirty="0">
                <a:latin typeface="Georgia" pitchFamily="18" charset="0"/>
              </a:rPr>
              <a:t> and especially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micronutrient deficiencies</a:t>
            </a:r>
            <a:r>
              <a:rPr lang="en-US" sz="2400" dirty="0">
                <a:latin typeface="Georgia" pitchFamily="18" charset="0"/>
              </a:rPr>
              <a:t>, which are more widespread and respond more slowly to productivity/ income growth than does macronutrient intake and associated </a:t>
            </a:r>
            <a:r>
              <a:rPr lang="en-US" sz="2400" dirty="0" err="1">
                <a:latin typeface="Georgia" pitchFamily="18" charset="0"/>
              </a:rPr>
              <a:t>undernutrition</a:t>
            </a:r>
            <a:r>
              <a:rPr lang="en-US" sz="2400" dirty="0">
                <a:latin typeface="Georgia" pitchFamily="18" charset="0"/>
              </a:rPr>
              <a:t>. </a:t>
            </a:r>
          </a:p>
          <a:p>
            <a:pPr lvl="1"/>
            <a:r>
              <a:rPr lang="en-US" sz="2400" dirty="0">
                <a:latin typeface="Georgia" pitchFamily="18" charset="0"/>
              </a:rPr>
              <a:t>So cannot focus just on cereals or even just staples … must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pay more attention to healthy, nutrient-dense foods</a:t>
            </a:r>
            <a:r>
              <a:rPr lang="en-US" sz="2400" dirty="0">
                <a:latin typeface="Georgia" pitchFamily="18" charset="0"/>
              </a:rPr>
              <a:t>: fruits, nuts, vegetables, lean animal products.</a:t>
            </a: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390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EA3E50-76A9-497A-B000-965CB88472B1}"/>
              </a:ext>
            </a:extLst>
          </p:cNvPr>
          <p:cNvGrpSpPr/>
          <p:nvPr/>
        </p:nvGrpSpPr>
        <p:grpSpPr>
          <a:xfrm>
            <a:off x="5714999" y="1809756"/>
            <a:ext cx="3457903" cy="4801314"/>
            <a:chOff x="5445979" y="1809756"/>
            <a:chExt cx="3666490" cy="4953000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866B6B4B-678B-4BE0-8A0A-4FA4DF97117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979" y="1809756"/>
              <a:ext cx="3666490" cy="4953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A6EF65-B186-4966-A309-3BB1E85BBF21}"/>
                </a:ext>
              </a:extLst>
            </p:cNvPr>
            <p:cNvSpPr txBox="1"/>
            <p:nvPr/>
          </p:nvSpPr>
          <p:spPr>
            <a:xfrm>
              <a:off x="5867400" y="6485757"/>
              <a:ext cx="289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Source: </a:t>
              </a:r>
              <a:r>
                <a:rPr lang="en-US" sz="1200" dirty="0" err="1">
                  <a:latin typeface="Georgia" panose="02040502050405020303" pitchFamily="18" charset="0"/>
                  <a:hlinkClick r:id="rId3"/>
                </a:rPr>
                <a:t>Vollset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et al. </a:t>
              </a:r>
              <a:r>
                <a:rPr lang="en-US" sz="1200" i="1" dirty="0">
                  <a:latin typeface="Georgia" panose="02040502050405020303" pitchFamily="18" charset="0"/>
                  <a:hlinkClick r:id="rId3"/>
                </a:rPr>
                <a:t>Lancet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2020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763000" cy="914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400" b="1" dirty="0">
                <a:latin typeface="Georgia" pitchFamily="18" charset="0"/>
              </a:rPr>
              <a:t>Pay more attention to Africa: &gt;70% global food demand growth to 2100 b/c pop/income growth + urbanization.</a:t>
            </a:r>
            <a:br>
              <a:rPr lang="en-US" sz="2400" b="1" dirty="0">
                <a:latin typeface="Georgia" pitchFamily="18" charset="0"/>
              </a:rPr>
            </a:br>
            <a:br>
              <a:rPr lang="en-US" sz="2400" b="1" dirty="0">
                <a:latin typeface="Georgia" pitchFamily="18" charset="0"/>
              </a:rPr>
            </a:br>
            <a:endParaRPr lang="en-US" sz="2700" dirty="0"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8514DE41-190D-455C-BF1E-1F2FCCD5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E24BF-816F-452C-8CDF-B0F07403AFE6}"/>
              </a:ext>
            </a:extLst>
          </p:cNvPr>
          <p:cNvSpPr txBox="1"/>
          <p:nvPr/>
        </p:nvSpPr>
        <p:spPr>
          <a:xfrm>
            <a:off x="143510" y="2057400"/>
            <a:ext cx="5952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Georgia" pitchFamily="18" charset="0"/>
              </a:rPr>
              <a:t>GBD (</a:t>
            </a:r>
            <a:r>
              <a:rPr lang="en-US" sz="1800" i="1" dirty="0">
                <a:latin typeface="Georgia" pitchFamily="18" charset="0"/>
                <a:hlinkClick r:id="rId3"/>
              </a:rPr>
              <a:t>Lancet</a:t>
            </a:r>
            <a:r>
              <a:rPr lang="en-US" sz="1800" dirty="0">
                <a:latin typeface="Georgia" pitchFamily="18" charset="0"/>
                <a:hlinkClick r:id="rId3"/>
              </a:rPr>
              <a:t> 2020</a:t>
            </a:r>
            <a:r>
              <a:rPr lang="en-US" sz="1800" dirty="0">
                <a:latin typeface="Georgia" pitchFamily="18" charset="0"/>
              </a:rPr>
              <a:t>) population projections: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Global pop will peak ~2064 @ &gt;9.7bn (7.8bn today)</a:t>
            </a:r>
          </a:p>
          <a:p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Only Africa growing in 2100, from &gt;1bn today to &gt;3bn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Asia falls from &gt;4 bn today to &lt;3 bn in 2100. ~ All net global pop growth at 2100 will occur in Africa. 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Africa also urbanizing fastest, and will grow &gt; world avg.</a:t>
            </a:r>
          </a:p>
          <a:p>
            <a:r>
              <a:rPr lang="en-US" dirty="0">
                <a:latin typeface="Georgia" pitchFamily="18" charset="0"/>
              </a:rPr>
              <a:t>Income elasticities of food demand highest in Africa.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1800" b="1" dirty="0">
                <a:latin typeface="Georgia" pitchFamily="18" charset="0"/>
              </a:rPr>
              <a:t>Must address Africa’s food systems b/c 70-80% of food is consumed within country where feedstock is grown. Trade is essential to stabilize prices. But domestic production/processing systems meet most demand. Must build capacity within Africa to combat food security challenges!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49347EC-EEBC-411A-B9B6-8EF16A8AEB7A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54603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600" y="1280362"/>
            <a:ext cx="89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Need innovations throughout food value chain:</a:t>
            </a:r>
          </a:p>
          <a:p>
            <a:r>
              <a:rPr lang="en-US" sz="2400" dirty="0">
                <a:latin typeface="Georgia" pitchFamily="18" charset="0"/>
              </a:rPr>
              <a:t>- upstream (biofortification, mineral fertilizers/irrigation water) </a:t>
            </a:r>
          </a:p>
          <a:p>
            <a:r>
              <a:rPr lang="en-US" sz="2400" dirty="0">
                <a:latin typeface="Georgia" pitchFamily="18" charset="0"/>
              </a:rPr>
              <a:t>- midstream (industrial fortification– iodized salt, folic acid) </a:t>
            </a:r>
          </a:p>
          <a:p>
            <a:r>
              <a:rPr lang="en-US" sz="2400" dirty="0">
                <a:latin typeface="Georgia" pitchFamily="18" charset="0"/>
              </a:rPr>
              <a:t>- downstream (consumer behavior change)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8807" y="6577779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Graphic credit: Ross Welch/Mike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18" y="3124200"/>
            <a:ext cx="5055563" cy="3197063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E5986019-C6B2-4C42-AC93-F663282A8FFB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84232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486400" y="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Food security remains a systemic challenge globally.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Too often thought of as an ag/production problem and/or as a calorie supply or intake issue.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Far more a social justice/poverty problem related to access to healthy foods, w/big health consequences and serious feedback effects on poverty, learning, etc.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Requires a two-pronged progressive approach: </a:t>
            </a:r>
          </a:p>
          <a:p>
            <a:pPr marL="457200" indent="-457200">
              <a:buAutoNum type="arabicParenR"/>
            </a:pPr>
            <a:r>
              <a:rPr lang="en-US" sz="2400" b="1" dirty="0">
                <a:latin typeface="Georgia" pitchFamily="18" charset="0"/>
              </a:rPr>
              <a:t>support scientific progress to develop better technologies/ policies </a:t>
            </a:r>
          </a:p>
          <a:p>
            <a:pPr marL="457200" indent="-457200">
              <a:buAutoNum type="arabicParenR"/>
            </a:pPr>
            <a:r>
              <a:rPr lang="en-US" sz="2400" b="1" dirty="0">
                <a:latin typeface="Georgia" pitchFamily="18" charset="0"/>
              </a:rPr>
              <a:t>advance a preferential option for the poorest.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 outside&#10;&#10;Description automatically generated with low confidence">
            <a:extLst>
              <a:ext uri="{FF2B5EF4-FFF2-40B4-BE49-F238E27FC236}">
                <a16:creationId xmlns:a16="http://schemas.microsoft.com/office/drawing/2014/main" id="{1420D94E-0BC9-43E3-8775-2FFF8C29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8903" y="4724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interest 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274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Food security is a human right (Art. 25 1948 UDHR), intrinsic to human flourishing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331546" y="2344173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Food security exists if and only if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latin typeface="Georgia" panose="02040502050405020303" pitchFamily="18" charset="0"/>
              </a:rPr>
              <a:t>” 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(1996 World Food Summit definition, emphasis added)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3F62-A5C6-4ACB-B0B0-8D71A2F5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43894"/>
            <a:ext cx="3524250" cy="4661706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26189BD-7394-4F5E-80CB-D3FB36BA0B86}"/>
              </a:ext>
            </a:extLst>
          </p:cNvPr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1508"/>
            <a:ext cx="8686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Achieving food security requires technological and policy innovations that are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progressive </a:t>
            </a:r>
            <a:r>
              <a:rPr lang="en-US" sz="2400" b="1" dirty="0">
                <a:latin typeface="Georgia" pitchFamily="18" charset="0"/>
              </a:rPr>
              <a:t>in both senses:</a:t>
            </a:r>
          </a:p>
          <a:p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Have faith in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science</a:t>
            </a:r>
            <a:r>
              <a:rPr lang="en-US" sz="2400" b="1" dirty="0">
                <a:latin typeface="Georgia" pitchFamily="18" charset="0"/>
              </a:rPr>
              <a:t> as an engine of advance</a:t>
            </a:r>
          </a:p>
          <a:p>
            <a:pPr marL="457200" indent="-457200">
              <a:buAutoNum type="arabicPeriod"/>
            </a:pPr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Show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 solidarity</a:t>
            </a:r>
            <a:r>
              <a:rPr lang="en-US" sz="2400" b="1" dirty="0">
                <a:latin typeface="Georgia" pitchFamily="18" charset="0"/>
              </a:rPr>
              <a:t> with the poor. </a:t>
            </a: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8000" y="6526510"/>
            <a:ext cx="574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Photo credits: Forward Press, </a:t>
            </a:r>
            <a:r>
              <a:rPr lang="en-US" sz="1400" dirty="0" err="1">
                <a:latin typeface="Georgia" panose="02040502050405020303" pitchFamily="18" charset="0"/>
              </a:rPr>
              <a:t>Edesia</a:t>
            </a:r>
            <a:r>
              <a:rPr lang="en-US" sz="1400" dirty="0">
                <a:latin typeface="Georgia" panose="02040502050405020303" pitchFamily="18" charset="0"/>
              </a:rPr>
              <a:t>, 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6831" r="23634"/>
          <a:stretch/>
        </p:blipFill>
        <p:spPr>
          <a:xfrm>
            <a:off x="5982606" y="3668006"/>
            <a:ext cx="3048000" cy="2078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58168"/>
            <a:ext cx="3890032" cy="2078736"/>
          </a:xfrm>
          <a:prstGeom prst="rect">
            <a:avLst/>
          </a:prstGeom>
        </p:spPr>
      </p:pic>
      <p:pic>
        <p:nvPicPr>
          <p:cNvPr id="102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532BC06F-D5F2-4C69-B441-E13DD86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844275"/>
            <a:ext cx="2650704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33C9A93A-0DD6-40ED-AC94-D9924E3249A6}"/>
              </a:ext>
            </a:extLst>
          </p:cNvPr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9810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dirty="0">
                <a:latin typeface="Georgia" panose="02040502050405020303" pitchFamily="18" charset="0"/>
              </a:rPr>
              <a:t>50 </a:t>
            </a:r>
            <a:r>
              <a:rPr lang="en-US" sz="2700" dirty="0" err="1">
                <a:latin typeface="Georgia" panose="02040502050405020303" pitchFamily="18" charset="0"/>
              </a:rPr>
              <a:t>yrs</a:t>
            </a:r>
            <a:r>
              <a:rPr lang="en-US" sz="2700" dirty="0">
                <a:latin typeface="Georgia" panose="02040502050405020303" pitchFamily="18" charset="0"/>
              </a:rPr>
              <a:t> ago, facing ‘population bomb’ and famines in Asia/Africa,   goal was again reduce hunger/raise yields. </a:t>
            </a:r>
            <a:r>
              <a:rPr lang="en-US" sz="2700" b="1" dirty="0">
                <a:latin typeface="Georgia" panose="02040502050405020303" pitchFamily="18" charset="0"/>
              </a:rPr>
              <a:t>Science-led effort </a:t>
            </a:r>
            <a:r>
              <a:rPr lang="en-US" sz="2700" dirty="0">
                <a:latin typeface="Georgia" panose="02040502050405020303" pitchFamily="18" charset="0"/>
              </a:rPr>
              <a:t>to ‘grow the pile of rice on the plates of food-short consumers’. Green Revolution tech successes (Norman Borlaug 1970 NPP!)</a:t>
            </a:r>
            <a:br>
              <a:rPr lang="en-US" sz="2700" dirty="0">
                <a:latin typeface="Georgia" panose="02040502050405020303" pitchFamily="18" charset="0"/>
              </a:rPr>
            </a:br>
            <a:endParaRPr lang="en-US" sz="2700" dirty="0"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23F6A5DC-0457-4D6B-8679-B9DF8475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2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965C2-0732-4B96-A8BF-503639A5B6CF}"/>
              </a:ext>
            </a:extLst>
          </p:cNvPr>
          <p:cNvSpPr txBox="1"/>
          <p:nvPr/>
        </p:nvSpPr>
        <p:spPr>
          <a:xfrm>
            <a:off x="535898" y="204442"/>
            <a:ext cx="84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89B905-16F1-4BFF-A9D8-0292EC0D9B22}"/>
              </a:ext>
            </a:extLst>
          </p:cNvPr>
          <p:cNvGrpSpPr/>
          <p:nvPr/>
        </p:nvGrpSpPr>
        <p:grpSpPr>
          <a:xfrm>
            <a:off x="1143000" y="3095626"/>
            <a:ext cx="7693572" cy="3696431"/>
            <a:chOff x="1143000" y="3095626"/>
            <a:chExt cx="7693572" cy="36964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4C8654-393E-4A35-B8E0-92B71F66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095626"/>
              <a:ext cx="6858000" cy="3429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75D57D-807D-4E2A-AD3D-0A88834FE43E}"/>
                </a:ext>
              </a:extLst>
            </p:cNvPr>
            <p:cNvSpPr txBox="1"/>
            <p:nvPr/>
          </p:nvSpPr>
          <p:spPr>
            <a:xfrm>
              <a:off x="6400800" y="6515058"/>
              <a:ext cx="243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Photo credit: IRRI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7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975" y="2919948"/>
            <a:ext cx="8930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Georgia" pitchFamily="18" charset="0"/>
              </a:rPr>
              <a:t>Success due to </a:t>
            </a:r>
            <a:r>
              <a:rPr lang="en-US" altLang="en-US" sz="2000" b="1" dirty="0">
                <a:latin typeface="Georgia" pitchFamily="18" charset="0"/>
              </a:rPr>
              <a:t>more than just ag R&amp;D</a:t>
            </a:r>
            <a:r>
              <a:rPr lang="en-US" altLang="en-US" sz="2000" dirty="0">
                <a:latin typeface="Georgia" pitchFamily="18" charset="0"/>
              </a:rPr>
              <a:t>, which generates both </a:t>
            </a:r>
          </a:p>
          <a:p>
            <a:r>
              <a:rPr lang="en-US" altLang="en-US" sz="2000" dirty="0">
                <a:latin typeface="Georgia" pitchFamily="18" charset="0"/>
              </a:rPr>
              <a:t>losers and winners. Poverty is </a:t>
            </a:r>
            <a:r>
              <a:rPr lang="en-US" altLang="en-US" sz="2000" i="1" dirty="0">
                <a:latin typeface="Georgia" pitchFamily="18" charset="0"/>
              </a:rPr>
              <a:t>the</a:t>
            </a:r>
            <a:r>
              <a:rPr lang="en-US" altLang="en-US" sz="2000" dirty="0">
                <a:latin typeface="Georgia" pitchFamily="18" charset="0"/>
              </a:rPr>
              <a:t> key driver of food insecurity.</a:t>
            </a:r>
            <a:r>
              <a:rPr lang="en-US" sz="2000" dirty="0">
                <a:latin typeface="Georgia" pitchFamily="18" charset="0"/>
              </a:rPr>
              <a:t>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Policy reforms to address food access have been key to progress</a:t>
            </a:r>
            <a:r>
              <a:rPr lang="en-US" altLang="en-US" sz="2000" dirty="0">
                <a:latin typeface="Georgia" pitchFamily="18" charset="0"/>
              </a:rPr>
              <a:t>: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Right to work and scalable EGS increasingly widespread (e.g., NREGA)</a:t>
            </a:r>
          </a:p>
          <a:p>
            <a:pPr indent="-18288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&gt;130 low-/middle-income countries now have at least one non-contributory cash transfer program (</a:t>
            </a:r>
            <a:r>
              <a:rPr lang="en-US" sz="2000" dirty="0" err="1">
                <a:latin typeface="Georgia" panose="02040502050405020303" pitchFamily="18" charset="0"/>
                <a:hlinkClick r:id="rId3"/>
              </a:rPr>
              <a:t>Bastagli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 et al. 2019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Since March &gt;200 countries launched &gt;1K SP measures! (</a:t>
            </a:r>
            <a:r>
              <a:rPr lang="en-US" altLang="en-US" sz="2000" dirty="0">
                <a:latin typeface="Georgia" pitchFamily="18" charset="0"/>
                <a:hlinkClick r:id="rId4"/>
              </a:rPr>
              <a:t>Gentilini et al.) </a:t>
            </a:r>
            <a:endParaRPr lang="en-US" altLang="en-US" sz="2000" dirty="0">
              <a:latin typeface="Georgia" pitchFamily="18" charset="0"/>
            </a:endParaRP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~1.5 bn people benefit from gov’t food assistance programs (mostly in-kind) (Alderman et al. 2018)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Improved humanitarian response: EW/targeting, accelerated, cost-effective response. Therapeutic foods. Big shift from “food aid “ to “food assistance”.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97E349A-2045-4C6C-BE02-206449E7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76628"/>
            <a:ext cx="7086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eorgia" pitchFamily="18" charset="0"/>
              </a:rPr>
              <a:t>“Starvation is the characteristic of some people not </a:t>
            </a:r>
            <a:r>
              <a:rPr lang="en-US" altLang="en-US" sz="2000" i="1" dirty="0">
                <a:latin typeface="Georgia" pitchFamily="18" charset="0"/>
              </a:rPr>
              <a:t>having</a:t>
            </a:r>
            <a:r>
              <a:rPr lang="en-US" altLang="en-US" sz="2000" dirty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000" i="1" dirty="0">
                <a:latin typeface="Georgia" pitchFamily="18" charset="0"/>
              </a:rPr>
              <a:t>being</a:t>
            </a:r>
            <a:r>
              <a:rPr lang="en-US" altLang="en-US" sz="2000" dirty="0">
                <a:latin typeface="Georgia" pitchFamily="18" charset="0"/>
              </a:rPr>
              <a:t> not enough food to eat.”       (emphasis in original) </a:t>
            </a:r>
          </a:p>
          <a:p>
            <a:pPr eaLnBrk="1" hangingPunct="1"/>
            <a:r>
              <a:rPr lang="en-US" altLang="en-US" sz="2000" dirty="0">
                <a:latin typeface="Georgia" pitchFamily="18" charset="0"/>
              </a:rPr>
              <a:t>  - Opening sentences, Amartya Sen</a:t>
            </a:r>
            <a:r>
              <a:rPr lang="en-US" altLang="en-US" sz="2000" i="1" dirty="0">
                <a:latin typeface="Georgia" pitchFamily="18" charset="0"/>
              </a:rPr>
              <a:t>, </a:t>
            </a:r>
            <a:r>
              <a:rPr lang="en-US" altLang="en-US" sz="2000" dirty="0">
                <a:latin typeface="Georgia" pitchFamily="18" charset="0"/>
              </a:rPr>
              <a:t>1981 </a:t>
            </a:r>
            <a:r>
              <a:rPr lang="en-US" altLang="en-US" sz="2000" i="1" dirty="0">
                <a:latin typeface="Georgia" pitchFamily="18" charset="0"/>
              </a:rPr>
              <a:t>Poverty &amp; Famines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DD76-0004-469D-B75E-CE7FD66D0382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8A58B-D9FD-4241-87CB-0F2D694E1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1030405"/>
            <a:ext cx="1788729" cy="18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32145-9C16-4264-959A-C3BAD60706C3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6072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Results: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Global pop grew from 2/3/4 bn in 1928/1960/1975 to 7.8 bn now … but crop yields and dietary energy supplies grew faster.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eorgia" panose="02040502050405020303" pitchFamily="18" charset="0"/>
              </a:rPr>
              <a:t>~5 bn</a:t>
            </a:r>
            <a:r>
              <a:rPr lang="en-US" sz="2400" dirty="0">
                <a:latin typeface="Georgia" panose="02040502050405020303" pitchFamily="18" charset="0"/>
              </a:rPr>
              <a:t> more people get enough Kcal today than 90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 ago.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Undernourishment grew ~60mn since 2014, to ~688 </a:t>
            </a:r>
            <a:r>
              <a:rPr lang="en-US" sz="2400" dirty="0" err="1">
                <a:latin typeface="Georgia" panose="02040502050405020303" pitchFamily="18" charset="0"/>
              </a:rPr>
              <a:t>mn</a:t>
            </a:r>
            <a:r>
              <a:rPr lang="en-US" sz="2400" dirty="0">
                <a:latin typeface="Georgia" panose="02040502050405020303" pitchFamily="18" charset="0"/>
              </a:rPr>
              <a:t>, but # </a:t>
            </a:r>
            <a:r>
              <a:rPr lang="en-US" sz="2400" b="1" u="sng" dirty="0">
                <a:latin typeface="Georgia" panose="02040502050405020303" pitchFamily="18" charset="0"/>
              </a:rPr>
              <a:t>not</a:t>
            </a:r>
            <a:r>
              <a:rPr lang="en-US" sz="2400" dirty="0">
                <a:latin typeface="Georgia" panose="02040502050405020303" pitchFamily="18" charset="0"/>
              </a:rPr>
              <a:t> under-nourished grew by ~450mn, to 7.1bn.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45987-2985-4CB0-AE80-43EB0777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54224"/>
            <a:ext cx="6190880" cy="3549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49712-5461-460B-9C62-819CF3555217}"/>
              </a:ext>
            </a:extLst>
          </p:cNvPr>
          <p:cNvSpPr txBox="1"/>
          <p:nvPr/>
        </p:nvSpPr>
        <p:spPr>
          <a:xfrm>
            <a:off x="145676" y="41910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~</a:t>
            </a:r>
            <a:r>
              <a:rPr lang="en-US" sz="2400" b="1" dirty="0">
                <a:latin typeface="Georgia" panose="02040502050405020303" pitchFamily="18" charset="0"/>
              </a:rPr>
              <a:t>90 </a:t>
            </a:r>
            <a:r>
              <a:rPr lang="en-US" sz="2400" b="1" dirty="0" err="1">
                <a:latin typeface="Georgia" panose="02040502050405020303" pitchFamily="18" charset="0"/>
              </a:rPr>
              <a:t>mn</a:t>
            </a:r>
            <a:r>
              <a:rPr lang="en-US" sz="2400" b="1" dirty="0"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latin typeface="Georgia" panose="02040502050405020303" pitchFamily="18" charset="0"/>
              </a:rPr>
              <a:t>yr</a:t>
            </a:r>
            <a:r>
              <a:rPr lang="en-US" sz="2400" dirty="0">
                <a:latin typeface="Georgia" panose="02040502050405020303" pitchFamily="18" charset="0"/>
              </a:rPr>
              <a:t> more people met caloric needs since 2000 … more than 10K/hour for 20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!</a:t>
            </a:r>
            <a:endParaRPr lang="en-US" sz="2400" b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C5CAA7-F805-437C-93FF-44E5E229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1154"/>
            <a:ext cx="7439025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68123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The focus on starchy staples and calories predictably increased relative price of nutrient-rich foods … esp. compared to ultra-processed foods made w/cheaper sugars/fats, esp. as rising real wages rapidly boost demand for processed foods/FAFH.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Obesity is a global problem, not just (even mainly) a HIC one, with huge health and economic consequences.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E4AD8-CEA2-4C89-9967-48959953E4E7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C6789-E4B9-48AA-940E-53E863C1DB7C}"/>
              </a:ext>
            </a:extLst>
          </p:cNvPr>
          <p:cNvSpPr txBox="1"/>
          <p:nvPr/>
        </p:nvSpPr>
        <p:spPr>
          <a:xfrm>
            <a:off x="762000" y="372569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Share of world’s overweight/obese 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8F50B2-84C4-4DEA-AE11-51DF03F9A83A}"/>
              </a:ext>
            </a:extLst>
          </p:cNvPr>
          <p:cNvSpPr txBox="1"/>
          <p:nvPr/>
        </p:nvSpPr>
        <p:spPr>
          <a:xfrm>
            <a:off x="6248400" y="644020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Source: </a:t>
            </a:r>
            <a:r>
              <a:rPr lang="en-US" sz="1200" dirty="0">
                <a:latin typeface="Georgia" panose="02040502050405020303" pitchFamily="18" charset="0"/>
                <a:hlinkClick r:id="rId4"/>
              </a:rPr>
              <a:t>Shekar and Popkin (2020)</a:t>
            </a: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Micronutrient (i.e., mineral/vitamin) deficiencies can also have serious cognitive/physical effects, can result in nutritional poverty traps.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1090436"/>
              </p:ext>
            </p:extLst>
          </p:nvPr>
        </p:nvGraphicFramePr>
        <p:xfrm>
          <a:off x="152400" y="2948368"/>
          <a:ext cx="5486400" cy="35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91200" y="2714241"/>
            <a:ext cx="3352800" cy="3970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Globally, among population: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&gt;45% (~25%) of children (everyone) suffers from </a:t>
            </a:r>
            <a:r>
              <a:rPr lang="en-US" sz="2000" dirty="0">
                <a:latin typeface="Georgia" panose="02040502050405020303" pitchFamily="18" charset="0"/>
                <a:hlinkClick r:id="rId4"/>
              </a:rPr>
              <a:t>iron-deficiency anemia 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&gt;35% of school age children suffer from iodine deficiency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&gt;30% of children under 5 suffer from vitamin A deficiency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(Beware: MN data are out-of-date and incomplete!)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488668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</a:t>
            </a:r>
            <a:r>
              <a:rPr lang="en-US" sz="1400" dirty="0">
                <a:latin typeface="Georgia" panose="02040502050405020303" pitchFamily="18" charset="0"/>
                <a:hlinkClick r:id="rId5"/>
              </a:rPr>
              <a:t>Barrett and Bevis (2015)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CA3AB-6F85-4EB7-80AC-24581BBBF25D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4066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81074"/>
            <a:ext cx="8153399" cy="121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>
                <a:latin typeface="Georgia" pitchFamily="18" charset="0"/>
              </a:rPr>
              <a:t>3 bn can’t afford a healthy diet. That is a food </a:t>
            </a:r>
            <a:r>
              <a:rPr lang="en-US" sz="9600" b="1" i="1" dirty="0">
                <a:latin typeface="Georgia" pitchFamily="18" charset="0"/>
              </a:rPr>
              <a:t>systems </a:t>
            </a:r>
            <a:r>
              <a:rPr lang="en-US" sz="9600" b="1" dirty="0">
                <a:latin typeface="Georgia" pitchFamily="18" charset="0"/>
              </a:rPr>
              <a:t>problem … not just starchy staples issue. </a:t>
            </a:r>
            <a:endParaRPr lang="en-US" sz="96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2.5-3.5 bn (?) deficient in ≥1 nutrient, 3-4x #people  undernourished.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9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&gt;2 bn globally are overweight/obese.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By 2030 diet-related health costs reach $1.3 tr (</a:t>
            </a:r>
            <a:r>
              <a:rPr lang="en-US" sz="9600" dirty="0">
                <a:latin typeface="Georgia" panose="02040502050405020303" pitchFamily="18" charset="0"/>
                <a:hlinkClick r:id="rId2"/>
              </a:rPr>
              <a:t>FAO 2020</a:t>
            </a:r>
            <a:r>
              <a:rPr lang="en-US" sz="9600" dirty="0">
                <a:latin typeface="Georgia" panose="02040502050405020303" pitchFamily="18" charset="0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~1/5 deaths due to diet/NCDs, w/low (high) intake of whole grains, fruits (sodium) biggest risk factors (</a:t>
            </a:r>
            <a:r>
              <a:rPr lang="en-US" sz="9600" dirty="0">
                <a:latin typeface="Georgia" panose="02040502050405020303" pitchFamily="18" charset="0"/>
                <a:hlinkClick r:id="rId3"/>
              </a:rPr>
              <a:t>GBD, </a:t>
            </a:r>
            <a:r>
              <a:rPr lang="en-US" sz="9600" i="1" dirty="0">
                <a:latin typeface="Georgia" pitchFamily="18" charset="0"/>
                <a:hlinkClick r:id="rId3"/>
              </a:rPr>
              <a:t>Lancet</a:t>
            </a:r>
            <a:r>
              <a:rPr lang="en-US" sz="9600" dirty="0">
                <a:latin typeface="Georgia" pitchFamily="18" charset="0"/>
                <a:hlinkClick r:id="rId3"/>
              </a:rPr>
              <a:t> 2019</a:t>
            </a:r>
            <a:r>
              <a:rPr lang="en-US" sz="9600" dirty="0">
                <a:latin typeface="Georgia" pitchFamily="18" charset="0"/>
              </a:rPr>
              <a:t>)</a:t>
            </a:r>
            <a:endParaRPr lang="en-US" sz="6600" dirty="0"/>
          </a:p>
          <a:p>
            <a:pPr marL="0" indent="0">
              <a:buNone/>
            </a:pPr>
            <a:endParaRPr lang="en-US" sz="96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81E7CE-9FCB-454B-811A-A55C02E948B1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2517611"/>
      </p:ext>
    </p:extLst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17758</TotalTime>
  <Words>1183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Prof. Christopher B. Barrett Cornell University  Guest Lecture to Saratoga High School Saratoga, CA May 1, 2021</vt:lpstr>
      <vt:lpstr> </vt:lpstr>
      <vt:lpstr> </vt:lpstr>
      <vt:lpstr>50 yrs ago, facing ‘population bomb’ and famines in Asia/Africa,   goal was again reduce hunger/raise yields. Science-led effort to ‘grow the pile of rice on the plates of food-short consumers’. Green Revolution tech successes (Norman Borlaug 1970 NPP!)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more attention to Africa: &gt;70% global food demand growth to 2100 b/c pop/income growth + urbanization.  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584</cp:revision>
  <dcterms:created xsi:type="dcterms:W3CDTF">2010-06-02T17:17:22Z</dcterms:created>
  <dcterms:modified xsi:type="dcterms:W3CDTF">2021-04-30T23:31:59Z</dcterms:modified>
</cp:coreProperties>
</file>